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</p:sldMasterIdLst>
  <p:notesMasterIdLst>
    <p:notesMasterId r:id="rId71"/>
  </p:notesMasterIdLst>
  <p:handoutMasterIdLst>
    <p:handoutMasterId r:id="rId72"/>
  </p:handoutMasterIdLst>
  <p:sldIdLst>
    <p:sldId id="309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43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44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5" r:id="rId69"/>
    <p:sldId id="384" r:id="rId7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F5F5F"/>
    <a:srgbClr val="969696"/>
    <a:srgbClr val="C0C0C0"/>
    <a:srgbClr val="000000"/>
    <a:srgbClr val="DDDDDD"/>
    <a:srgbClr val="33CC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4" autoAdjust="0"/>
    <p:restoredTop sz="56202" autoAdjust="0"/>
  </p:normalViewPr>
  <p:slideViewPr>
    <p:cSldViewPr>
      <p:cViewPr varScale="1">
        <p:scale>
          <a:sx n="37" d="100"/>
          <a:sy n="37" d="100"/>
        </p:scale>
        <p:origin x="-2072" y="-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850"/>
    </p:cViewPr>
  </p:sorterViewPr>
  <p:notesViewPr>
    <p:cSldViewPr>
      <p:cViewPr varScale="1">
        <p:scale>
          <a:sx n="30" d="100"/>
          <a:sy n="30" d="100"/>
        </p:scale>
        <p:origin x="-1704" y="-72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image" Target="../media/image127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zh-TW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endParaRPr lang="en-US" altLang="zh-TW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zh-TW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BD3A6C9E-8320-48A1-8CA1-97F97D7E252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4637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zh-TW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endParaRPr lang="en-US" altLang="zh-TW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0" y="4860925"/>
            <a:ext cx="567690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zh-TW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A8C6A2BE-0D95-4776-8F28-6C61A4CD6CCE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06830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ysicsinsights.org/lagrange_1.html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B5D0FF-3EBE-4725-8BF9-5BB038F0E1BA}" type="slidenum">
              <a:rPr lang="zh-TW" altLang="en-US"/>
              <a:pPr/>
              <a:t>1</a:t>
            </a:fld>
            <a:endParaRPr lang="en-US" altLang="zh-TW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27E0-4C6F-47EC-8394-ABEE1AE2788A}" type="slidenum">
              <a:rPr lang="zh-TW" altLang="en-US"/>
              <a:pPr/>
              <a:t>47</a:t>
            </a:fld>
            <a:endParaRPr lang="en-US" altLang="zh-TW"/>
          </a:p>
        </p:txBody>
      </p:sp>
      <p:sp>
        <p:nvSpPr>
          <p:cNvPr id="119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E is a potential energy function</a:t>
            </a:r>
          </a:p>
          <a:p>
            <a:r>
              <a:rPr lang="en-US" altLang="zh-TW"/>
              <a:t>From dE/dt, the damping force would be zero at the rest position. This is not what we want as at the rest position, the kinetic energy is usually at its maximum!</a:t>
            </a:r>
          </a:p>
          <a:p>
            <a:endParaRPr lang="en-US" altLang="zh-TW"/>
          </a:p>
          <a:p>
            <a:endParaRPr lang="en-US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456B82-31D9-409C-B2BF-797685C5C378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120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Try f_i = k p_i  </a:t>
            </a:r>
            <a:r>
              <a:rPr lang="en-US" altLang="zh-TW">
                <a:sym typeface="Wingdings" pitchFamily="2" charset="2"/>
              </a:rPr>
              <a:t> xi” = (I-pi *pi’)kpi=0, zero acceleration along pi</a:t>
            </a:r>
            <a:endParaRPr lang="en-US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CB33FC-AE49-4BAC-8EC6-1E31B639C6FD}" type="slidenum">
              <a:rPr lang="zh-TW" altLang="en-US"/>
              <a:pPr/>
              <a:t>59</a:t>
            </a:fld>
            <a:endParaRPr lang="en-US" altLang="zh-TW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Yellow curve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1411A2-1C19-483D-9D91-931FA1389EDD}" type="slidenum">
              <a:rPr lang="zh-TW" altLang="en-US"/>
              <a:pPr/>
              <a:t>61</a:t>
            </a:fld>
            <a:endParaRPr lang="en-US" altLang="zh-TW"/>
          </a:p>
        </p:txBody>
      </p:sp>
      <p:sp>
        <p:nvSpPr>
          <p:cNvPr id="121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Given a stiff differential equation, an alternative to implicit integration is to reduce the stiff component and reformulate it as a constraint!</a:t>
            </a:r>
          </a:p>
          <a:p>
            <a:endParaRPr lang="en-US" altLang="zh-TW"/>
          </a:p>
          <a:p>
            <a:r>
              <a:rPr lang="en-US" altLang="zh-TW"/>
              <a:t>Propose a novel CLM formulation that is implicit on the constraint gradient</a:t>
            </a:r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7781EE-E59B-45FE-87DE-480377557CF8}" type="slidenum">
              <a:rPr lang="zh-TW" altLang="en-US"/>
              <a:pPr/>
              <a:t>62</a:t>
            </a:fld>
            <a:endParaRPr lang="en-US" altLang="zh-TW"/>
          </a:p>
        </p:txBody>
      </p:sp>
      <p:sp>
        <p:nvSpPr>
          <p:cNvPr id="121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hlinkClick r:id="rId3"/>
              </a:rPr>
              <a:t>http://www.physicsinsights.org/lagrange_1.html</a:t>
            </a:r>
            <a:r>
              <a:rPr lang="en-US" altLang="zh-TW"/>
              <a:t> </a:t>
            </a:r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2565A7-69D5-4900-9E33-1CE9CADA3D35}" type="slidenum">
              <a:rPr lang="zh-TW" altLang="en-US"/>
              <a:pPr/>
              <a:t>64</a:t>
            </a:fld>
            <a:endParaRPr lang="en-US" altLang="zh-TW"/>
          </a:p>
        </p:txBody>
      </p:sp>
      <p:sp>
        <p:nvSpPr>
          <p:cNvPr id="1208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GradV</a:t>
            </a:r>
            <a:r>
              <a:rPr lang="en-US" altLang="zh-TW" dirty="0"/>
              <a:t> is the same as f = - </a:t>
            </a:r>
            <a:r>
              <a:rPr lang="en-US" altLang="zh-TW" dirty="0" err="1"/>
              <a:t>partialE</a:t>
            </a:r>
            <a:r>
              <a:rPr lang="en-US" altLang="zh-TW" dirty="0"/>
              <a:t>/</a:t>
            </a:r>
            <a:r>
              <a:rPr lang="en-US" altLang="zh-TW" dirty="0" err="1"/>
              <a:t>partialX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0C6CA-1C48-432E-BF6B-AE1C2DC5FAAE}" type="slidenum">
              <a:rPr lang="zh-TW" altLang="en-US"/>
              <a:pPr/>
              <a:t>66</a:t>
            </a:fld>
            <a:endParaRPr lang="en-US" altLang="zh-TW"/>
          </a:p>
        </p:txBody>
      </p:sp>
      <p:sp>
        <p:nvSpPr>
          <p:cNvPr id="120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Fast projection finds a manifold point, </a:t>
            </a:r>
            <a:r>
              <a:rPr lang="en-US" altLang="zh-TW" b="1"/>
              <a:t>x</a:t>
            </a:r>
            <a:r>
              <a:rPr lang="en-US" altLang="zh-TW" i="1"/>
              <a:t>n</a:t>
            </a:r>
            <a:r>
              <a:rPr lang="en-US" altLang="zh-TW"/>
              <a:t>+1, that is close, but not</a:t>
            </a:r>
          </a:p>
          <a:p>
            <a:r>
              <a:rPr lang="en-US" altLang="zh-TW"/>
              <a:t>closest, to the unconstrained point, </a:t>
            </a:r>
            <a:r>
              <a:rPr lang="en-US" altLang="zh-TW" b="1"/>
              <a:t>x</a:t>
            </a:r>
            <a:r>
              <a:rPr lang="en-US" altLang="zh-TW" i="1"/>
              <a:t>n</a:t>
            </a:r>
            <a:r>
              <a:rPr lang="en-US" altLang="zh-TW"/>
              <a:t>+1</a:t>
            </a:r>
          </a:p>
          <a:p>
            <a:r>
              <a:rPr lang="en-US" altLang="zh-TW"/>
              <a:t>0 . Referring to the Corollary,</a:t>
            </a:r>
          </a:p>
          <a:p>
            <a:r>
              <a:rPr lang="en-US" altLang="zh-TW"/>
              <a:t>we conclude that fast projection exactly solves </a:t>
            </a:r>
            <a:r>
              <a:rPr lang="en-US" altLang="zh-TW" b="1"/>
              <a:t>C </a:t>
            </a:r>
            <a:r>
              <a:rPr lang="en-US" altLang="zh-TW"/>
              <a:t>= 0 while it</a:t>
            </a:r>
          </a:p>
          <a:p>
            <a:r>
              <a:rPr lang="en-US" altLang="zh-TW"/>
              <a:t>approximates </a:t>
            </a:r>
            <a:r>
              <a:rPr lang="en-US" altLang="zh-TW" b="1"/>
              <a:t>F </a:t>
            </a:r>
            <a:r>
              <a:rPr lang="en-US" altLang="zh-TW"/>
              <a:t>= 0.</a:t>
            </a:r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present a new approach to clothing simulation using low-dimensional linear subspaces with temporally adaptive bases.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Our method exploits full-space simulation training data in order to construct a pool of low-dimensional bases distributed across pose space.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For this purpose, we interpret the simulation data as offsets from a kinematic deformation model that captures the global shape of clothing due to body pose. 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During subspace simulation, we select low-dimensional sets of basis vectors according to the current pose of the character and the state of its clothing.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Thanks to this adaptive basis selection scheme, our method is able to reproduce diverse and detailed folding patterns with only a few basis vectors.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Our experiments demonstrate the feasibility of subspace clothing simulation and indicate its potential in terms of quality and computational efficiency.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A2BE-0D95-4776-8F28-6C61A4CD6CCE}" type="slidenum">
              <a:rPr lang="zh-TW" altLang="en-US" smtClean="0"/>
              <a:pPr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5622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present a perceptual control space for simulation of cloth that works with any physical simulator, treating it as a black box.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perceptual control space provides intuitive, art-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directable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control over the simulation behavior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based on a learned mapping from common descriptors for cloth (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e.g.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flowiness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softness) to the parameters of the simulation. 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To learn the mapping, we perform a series of perceptual experiments in which the simulation parameters are varied and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participants assess the values of the common terms of the cloth on a scale.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 multi-dimensional sub-space regression is performed on the results to build a perceptual generative model over the simulator parameters. 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evaluate the perceptual control space by demonstrating that the generative model does in fact create simulated clothing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that is rated by participants as having the expected properties. </a:t>
            </a:r>
          </a:p>
          <a:p>
            <a:endParaRPr lang="en-US" altLang="zh-TW" sz="1200" b="0" i="0" kern="120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also show that this perceptual control space generalizes to garments and motions not in the original experiments.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A2BE-0D95-4776-8F28-6C61A4CD6CCE}" type="slidenum">
              <a:rPr lang="zh-TW" altLang="en-US" smtClean="0"/>
              <a:pPr/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060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C29A23-A378-46A7-A22B-320A40DC8809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109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textile community views cloth as an engineering material.</a:t>
            </a:r>
          </a:p>
          <a:p>
            <a:endParaRPr lang="en-US" altLang="zh-TW"/>
          </a:p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A1381-8E43-49F1-908D-9C09CD7127B5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110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Distance constraint between </a:t>
            </a:r>
            <a:br>
              <a:rPr lang="en-US" altLang="zh-TW"/>
            </a:br>
            <a:r>
              <a:rPr lang="en-US" altLang="zh-TW"/>
              <a:t>neighboring points does not hold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D55B6F-6204-4136-976C-7156A4F15D01}" type="slidenum">
              <a:rPr lang="zh-TW" altLang="en-US"/>
              <a:pPr/>
              <a:t>22</a:t>
            </a:fld>
            <a:endParaRPr lang="en-US" altLang="zh-TW"/>
          </a:p>
        </p:txBody>
      </p:sp>
      <p:sp>
        <p:nvSpPr>
          <p:cNvPr id="113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Statics: static equilibrium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5BBA02-B216-41BD-A2EB-79E087440260}" type="slidenum">
              <a:rPr lang="zh-TW" altLang="en-US"/>
              <a:pPr/>
              <a:t>23</a:t>
            </a:fld>
            <a:endParaRPr lang="en-US" altLang="zh-TW"/>
          </a:p>
        </p:txBody>
      </p:sp>
      <p:sp>
        <p:nvSpPr>
          <p:cNvPr id="111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紡織</a:t>
            </a:r>
          </a:p>
          <a:p>
            <a:r>
              <a:rPr lang="en-US" altLang="zh-TW"/>
              <a:t>Warp means </a:t>
            </a:r>
            <a:r>
              <a:rPr lang="zh-TW" altLang="en-US"/>
              <a:t>經線</a:t>
            </a:r>
          </a:p>
          <a:p>
            <a:r>
              <a:rPr lang="en-US" altLang="zh-TW"/>
              <a:t>Weft means </a:t>
            </a:r>
            <a:r>
              <a:rPr lang="zh-TW" altLang="en-US"/>
              <a:t>緯線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456999-A244-4D31-89CB-2961195A0040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119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partial_f/partial_x is a matrix evaluated at (x0, v0)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DBB5A-7208-4D17-8155-25816437A184}" type="slidenum">
              <a:rPr lang="zh-TW" altLang="en-US"/>
              <a:pPr/>
              <a:t>37</a:t>
            </a:fld>
            <a:endParaRPr lang="en-US" altLang="zh-TW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These are the original equations listed in the paper, but there seems to be some minor mistakes. See the following slide.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D7273-0742-49AB-BA5B-790A8DD99EA2}" type="slidenum">
              <a:rPr lang="zh-TW" altLang="en-US"/>
              <a:pPr/>
              <a:t>38</a:t>
            </a:fld>
            <a:endParaRPr lang="en-US" altLang="zh-TW"/>
          </a:p>
        </p:txBody>
      </p:sp>
      <p:sp>
        <p:nvSpPr>
          <p:cNvPr id="1214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Starting from this vector-based energy description tends to result in a simpler, more compact, and more easily coded formulation for partial_f/partial_x </a:t>
            </a:r>
          </a:p>
          <a:p>
            <a:r>
              <a:rPr lang="en-US" altLang="zh-TW"/>
              <a:t>C(x) is usually a sparse matrix in which each block depends on few particles.</a:t>
            </a:r>
          </a:p>
          <a:p>
            <a:endParaRPr lang="en-US" altLang="zh-TW"/>
          </a:p>
          <a:p>
            <a:r>
              <a:rPr lang="en-US" altLang="zh-TW"/>
              <a:t>Partial_C/partial_x is a Jacobian matrix. 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78EC00-3D2D-4189-8D15-9918E99EE341}" type="slidenum">
              <a:rPr lang="zh-TW" altLang="en-US"/>
              <a:pPr/>
              <a:t>39</a:t>
            </a:fld>
            <a:endParaRPr lang="en-US" altLang="zh-TW"/>
          </a:p>
        </p:txBody>
      </p:sp>
      <p:sp>
        <p:nvSpPr>
          <p:cNvPr id="1216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Starting from this vector-based energy description tends to result in a simpler, more compact, and more easily coded formulation for partial_f/partial_x </a:t>
            </a:r>
          </a:p>
          <a:p>
            <a:endParaRPr lang="en-US" altLang="zh-TW"/>
          </a:p>
          <a:p>
            <a:r>
              <a:rPr lang="en-US" altLang="zh-TW"/>
              <a:t>C(x) is usually a sparse matrix in which each block depends on few particles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80BA13-DE80-44D1-AE5B-CA7BD168CDE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418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2EB933-5EC1-4557-8289-1F0816687E2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982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48450" y="0"/>
            <a:ext cx="2114550" cy="6477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191250" cy="6477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23833D8-AF40-4E7A-82FB-D179AB19390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332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AAA6EC-0D80-4AD2-A251-9AAF09BFF4AA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3373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617CC1-B6CE-4193-9487-EDF0EEDB5AA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833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7663" y="1447800"/>
            <a:ext cx="4130675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30738" y="1447800"/>
            <a:ext cx="4132262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35CBBE-4F85-4AA8-B6BF-F2B8AE84D51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811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49FF66-5EBC-4B7A-A935-0D30F1D690CA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217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978BAD-363A-443F-A09A-CD39A9CC95E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759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EBF7DF-82A3-4197-8325-69B652FF63D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9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684A075-E00B-4201-9C4A-BEDBCE0F1CB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937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291CBE-7263-4678-A19E-20238B1F486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601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6705600" cy="1143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7663" y="1447800"/>
            <a:ext cx="841533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>
            <a:off x="381000" y="1143000"/>
            <a:ext cx="83820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>
            <a:off x="152400" y="6534150"/>
            <a:ext cx="5486400" cy="0"/>
          </a:xfrm>
          <a:prstGeom prst="line">
            <a:avLst/>
          </a:prstGeom>
          <a:noFill/>
          <a:ln w="12700" cap="sq">
            <a:solidFill>
              <a:srgbClr val="5F5F5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9236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3563" y="6553200"/>
            <a:ext cx="45418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1">
                <a:solidFill>
                  <a:srgbClr val="5F5F5F"/>
                </a:solidFill>
                <a:ea typeface="新細明體" charset="-120"/>
              </a:defRPr>
            </a:lvl1pPr>
          </a:lstStyle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9237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76600" y="66135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1">
                <a:solidFill>
                  <a:srgbClr val="5F5F5F"/>
                </a:solidFill>
                <a:ea typeface="新細明體" charset="-120"/>
              </a:defRPr>
            </a:lvl1pPr>
          </a:lstStyle>
          <a:p>
            <a:fld id="{FA977E2F-07FB-4BD8-9059-568F88AD5103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31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–"/>
        <a:defRPr sz="2600">
          <a:solidFill>
            <a:schemeClr val="tx2"/>
          </a:solidFill>
          <a:latin typeface="+mn-lt"/>
        </a:defRPr>
      </a:lvl2pPr>
      <a:lvl3pPr marL="1143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2100">
          <a:solidFill>
            <a:schemeClr val="tx2"/>
          </a:solidFill>
          <a:latin typeface="+mn-lt"/>
        </a:defRPr>
      </a:lvl3pPr>
      <a:lvl4pPr marL="1600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courses\CA\Steve\cloth\falling-rug.av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courses\CA\Steve\cloth\tearing-cloth.mp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courses\CA\Steve\cloth\MarilnByLake_big.mp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../cloth/Piguet_WB.mo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dl.acm.org/citation.cfm?id=28082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6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5.e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47.emf"/><Relationship Id="rId4" Type="http://schemas.openxmlformats.org/officeDocument/2006/relationships/image" Target="../media/image44.e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55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2.emf"/><Relationship Id="rId12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5" Type="http://schemas.openxmlformats.org/officeDocument/2006/relationships/image" Target="../media/image56.e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53.emf"/><Relationship Id="rId14" Type="http://schemas.openxmlformats.org/officeDocument/2006/relationships/oleObject" Target="../embeddings/oleObject3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61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8.emf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0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60.emf"/><Relationship Id="rId5" Type="http://schemas.openxmlformats.org/officeDocument/2006/relationships/image" Target="../media/image57.emf"/><Relationship Id="rId15" Type="http://schemas.openxmlformats.org/officeDocument/2006/relationships/image" Target="../media/image62.e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59.emf"/><Relationship Id="rId14" Type="http://schemas.openxmlformats.org/officeDocument/2006/relationships/oleObject" Target="../embeddings/oleObject3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68.emf"/><Relationship Id="rId18" Type="http://schemas.openxmlformats.org/officeDocument/2006/relationships/oleObject" Target="../embeddings/oleObject4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5.emf"/><Relationship Id="rId12" Type="http://schemas.openxmlformats.org/officeDocument/2006/relationships/oleObject" Target="../embeddings/oleObject45.bin"/><Relationship Id="rId17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10" Type="http://schemas.openxmlformats.org/officeDocument/2006/relationships/oleObject" Target="../embeddings/oleObject44.bin"/><Relationship Id="rId19" Type="http://schemas.openxmlformats.org/officeDocument/2006/relationships/image" Target="../media/image71.e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66.emf"/><Relationship Id="rId14" Type="http://schemas.openxmlformats.org/officeDocument/2006/relationships/oleObject" Target="../embeddings/oleObject46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5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5.emf"/><Relationship Id="rId4" Type="http://schemas.openxmlformats.org/officeDocument/2006/relationships/oleObject" Target="../embeddings/oleObject51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8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8.e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80.emf"/><Relationship Id="rId4" Type="http://schemas.openxmlformats.org/officeDocument/2006/relationships/image" Target="../media/image77.emf"/><Relationship Id="rId9" Type="http://schemas.openxmlformats.org/officeDocument/2006/relationships/oleObject" Target="../embeddings/oleObject5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2.emf"/><Relationship Id="rId4" Type="http://schemas.openxmlformats.org/officeDocument/2006/relationships/oleObject" Target="../embeddings/oleObject57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4.emf"/><Relationship Id="rId4" Type="http://schemas.openxmlformats.org/officeDocument/2006/relationships/oleObject" Target="../embeddings/oleObject5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6.emf"/><Relationship Id="rId4" Type="http://schemas.openxmlformats.org/officeDocument/2006/relationships/oleObject" Target="../embeddings/oleObject59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88.emf"/><Relationship Id="rId4" Type="http://schemas.openxmlformats.org/officeDocument/2006/relationships/oleObject" Target="../embeddings/oleObject60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97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4.emf"/><Relationship Id="rId12" Type="http://schemas.openxmlformats.org/officeDocument/2006/relationships/oleObject" Target="../embeddings/oleObject69.bin"/><Relationship Id="rId17" Type="http://schemas.openxmlformats.org/officeDocument/2006/relationships/image" Target="../media/image99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1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96.emf"/><Relationship Id="rId5" Type="http://schemas.openxmlformats.org/officeDocument/2006/relationships/image" Target="../media/image93.emf"/><Relationship Id="rId15" Type="http://schemas.openxmlformats.org/officeDocument/2006/relationships/image" Target="../media/image98.e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95.emf"/><Relationship Id="rId14" Type="http://schemas.openxmlformats.org/officeDocument/2006/relationships/oleObject" Target="../embeddings/oleObject70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10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1.e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103.emf"/><Relationship Id="rId4" Type="http://schemas.openxmlformats.org/officeDocument/2006/relationships/image" Target="../media/image100.emf"/><Relationship Id="rId9" Type="http://schemas.openxmlformats.org/officeDocument/2006/relationships/oleObject" Target="../embeddings/oleObject75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6.e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0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../cloth/movie1.avi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0.e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19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2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124.emf"/><Relationship Id="rId4" Type="http://schemas.openxmlformats.org/officeDocument/2006/relationships/oleObject" Target="../embeddings/oleObject85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131.e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28.emf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130.emf"/><Relationship Id="rId5" Type="http://schemas.openxmlformats.org/officeDocument/2006/relationships/image" Target="../media/image127.e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12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hyperlink" Target="../cloth/inextensibleCloth.mov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ethz.ch/Downloads/Publications/PaperVideos/2014/Hahn14a.mp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J_zxvsdcr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96" name="Rectangle 56"/>
          <p:cNvSpPr>
            <a:spLocks noGrp="1" noChangeArrowheads="1"/>
          </p:cNvSpPr>
          <p:nvPr>
            <p:ph type="ctrTitle"/>
          </p:nvPr>
        </p:nvSpPr>
        <p:spPr>
          <a:xfrm>
            <a:off x="533400" y="762000"/>
            <a:ext cx="8382000" cy="1470025"/>
          </a:xfrm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Cloth </a:t>
            </a:r>
            <a:r>
              <a:rPr lang="en-US" altLang="zh-TW" dirty="0" smtClean="0">
                <a:ea typeface="新細明體" charset="-120"/>
              </a:rPr>
              <a:t>Animation</a:t>
            </a:r>
            <a:endParaRPr lang="en-US" altLang="zh-TW" dirty="0">
              <a:ea typeface="新細明體" charset="-120"/>
            </a:endParaRPr>
          </a:p>
        </p:txBody>
      </p:sp>
      <p:pic>
        <p:nvPicPr>
          <p:cNvPr id="87125" name="Picture 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349500"/>
            <a:ext cx="3235325" cy="419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742E28-FA8E-41E9-B6E1-B196128A05A3}" type="slidenum">
              <a:rPr lang="zh-TW" altLang="en-US"/>
              <a:pPr/>
              <a:t>10</a:t>
            </a:fld>
            <a:endParaRPr lang="en-US" altLang="zh-TW"/>
          </a:p>
        </p:txBody>
      </p:sp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971800"/>
            <a:ext cx="7239000" cy="1143000"/>
          </a:xfrm>
        </p:spPr>
        <p:txBody>
          <a:bodyPr/>
          <a:lstStyle/>
          <a:p>
            <a:r>
              <a:rPr lang="en-US" altLang="zh-TW" sz="4000">
                <a:ea typeface="新細明體" charset="-120"/>
              </a:rPr>
              <a:t>Continuum Approaches</a:t>
            </a:r>
            <a:endParaRPr lang="zh-TW" altLang="en-US" sz="4000"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AB0C2-46DD-4009-BFF0-7D2D563A375D}" type="slidenum">
              <a:rPr lang="zh-TW" altLang="en-US"/>
              <a:pPr/>
              <a:t>11</a:t>
            </a:fld>
            <a:endParaRPr lang="en-US" altLang="zh-TW"/>
          </a:p>
        </p:txBody>
      </p:sp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Continuum Approaches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Modeling cloth with continuum physics</a:t>
            </a:r>
          </a:p>
          <a:p>
            <a:pPr lvl="1"/>
            <a:r>
              <a:rPr lang="en-US" altLang="zh-TW">
                <a:ea typeface="新細明體" charset="-120"/>
              </a:rPr>
              <a:t>Discretize object</a:t>
            </a:r>
          </a:p>
          <a:p>
            <a:pPr lvl="1"/>
            <a:r>
              <a:rPr lang="en-US" altLang="zh-TW">
                <a:ea typeface="新細明體" charset="-120"/>
              </a:rPr>
              <a:t>Calculate forces</a:t>
            </a:r>
          </a:p>
          <a:p>
            <a:pPr lvl="1"/>
            <a:r>
              <a:rPr lang="en-US" altLang="zh-TW">
                <a:ea typeface="新細明體" charset="-120"/>
              </a:rPr>
              <a:t>Integrate forces</a:t>
            </a:r>
          </a:p>
          <a:p>
            <a:pPr lvl="1"/>
            <a:r>
              <a:rPr lang="en-US" altLang="zh-TW">
                <a:ea typeface="新細明體" charset="-120"/>
              </a:rPr>
              <a:t>Based on elasticity theory</a:t>
            </a:r>
          </a:p>
          <a:p>
            <a:pPr lvl="1"/>
            <a:r>
              <a:rPr lang="en-US" altLang="zh-TW">
                <a:ea typeface="新細明體" charset="-120"/>
              </a:rPr>
              <a:t>Based on finite-element method</a:t>
            </a:r>
          </a:p>
          <a:p>
            <a:r>
              <a:rPr lang="en-US" altLang="zh-TW">
                <a:ea typeface="新細明體" charset="-120"/>
              </a:rPr>
              <a:t>Not commonly used in practice</a:t>
            </a:r>
          </a:p>
          <a:p>
            <a:endParaRPr lang="en-US" altLang="zh-TW">
              <a:ea typeface="新細明體" charset="-120"/>
            </a:endParaRPr>
          </a:p>
          <a:p>
            <a:pPr>
              <a:buFontTx/>
              <a:buNone/>
            </a:pPr>
            <a:endParaRPr lang="zh-TW" altLang="en-US"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F49F8C-1625-42A7-906A-D010E28FE797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Feynman (1986)</a:t>
            </a:r>
            <a:endParaRPr lang="en-US" altLang="zh-TW">
              <a:ea typeface="新細明體" charset="-120"/>
            </a:endParaRPr>
          </a:p>
        </p:txBody>
      </p:sp>
      <p:sp>
        <p:nvSpPr>
          <p:cNvPr id="110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8229600" cy="5256212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Predicts cloth deformation by minimizing</a:t>
            </a:r>
          </a:p>
          <a:p>
            <a:pPr lvl="1"/>
            <a:r>
              <a:rPr lang="en-US" altLang="zh-TW">
                <a:ea typeface="新細明體" charset="-120"/>
              </a:rPr>
              <a:t>Strain energy</a:t>
            </a:r>
          </a:p>
          <a:p>
            <a:pPr lvl="1"/>
            <a:r>
              <a:rPr lang="en-US" altLang="zh-TW">
                <a:ea typeface="新細明體" charset="-120"/>
              </a:rPr>
              <a:t>Bending energy</a:t>
            </a:r>
          </a:p>
          <a:p>
            <a:r>
              <a:rPr lang="en-US" altLang="zh-TW">
                <a:ea typeface="新細明體" charset="-120"/>
              </a:rPr>
              <a:t>Very “stretchy” cloth</a:t>
            </a:r>
          </a:p>
          <a:p>
            <a:pPr lvl="1"/>
            <a:endParaRPr lang="en-US" altLang="zh-TW">
              <a:ea typeface="新細明體" charset="-120"/>
            </a:endParaRPr>
          </a:p>
          <a:p>
            <a:pPr lvl="1"/>
            <a:endParaRPr lang="en-US" altLang="zh-TW">
              <a:ea typeface="新細明體" charset="-120"/>
            </a:endParaRPr>
          </a:p>
          <a:p>
            <a:endParaRPr lang="zh-TW" altLang="en-US">
              <a:ea typeface="新細明體" charset="-120"/>
            </a:endParaRPr>
          </a:p>
        </p:txBody>
      </p:sp>
      <p:pic>
        <p:nvPicPr>
          <p:cNvPr id="11049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4" r="2802" b="4785"/>
          <a:stretch>
            <a:fillRect/>
          </a:stretch>
        </p:blipFill>
        <p:spPr bwMode="auto">
          <a:xfrm>
            <a:off x="5076825" y="3519488"/>
            <a:ext cx="2312988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9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" b="7469"/>
          <a:stretch>
            <a:fillRect/>
          </a:stretch>
        </p:blipFill>
        <p:spPr bwMode="auto">
          <a:xfrm>
            <a:off x="1835150" y="3519488"/>
            <a:ext cx="2166938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A47DF8-5133-4889-B561-52948DEDF7EB}" type="slidenum">
              <a:rPr lang="zh-TW" altLang="en-US"/>
              <a:pPr/>
              <a:t>13</a:t>
            </a:fld>
            <a:endParaRPr lang="en-US" altLang="zh-TW"/>
          </a:p>
        </p:txBody>
      </p:sp>
      <p:sp>
        <p:nvSpPr>
          <p:cNvPr id="110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Terzopoulos et al. (1987)</a:t>
            </a:r>
            <a:endParaRPr lang="en-US" altLang="zh-TW">
              <a:ea typeface="新細明體" charset="-120"/>
            </a:endParaRPr>
          </a:p>
        </p:txBody>
      </p:sp>
      <p:sp>
        <p:nvSpPr>
          <p:cNvPr id="1106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229600" cy="5111750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Based on elasticity theory &amp; differential geometry</a:t>
            </a:r>
          </a:p>
          <a:p>
            <a:endParaRPr lang="en-US" altLang="zh-TW" sz="2800">
              <a:ea typeface="新細明體" charset="-120"/>
            </a:endParaRPr>
          </a:p>
          <a:p>
            <a:endParaRPr lang="en-US" altLang="zh-TW">
              <a:ea typeface="新細明體" charset="-120"/>
            </a:endParaRPr>
          </a:p>
          <a:p>
            <a:r>
              <a:rPr lang="en-US" altLang="zh-TW">
                <a:ea typeface="新細明體" charset="-120"/>
              </a:rPr>
              <a:t>Simplified dynamics</a:t>
            </a:r>
          </a:p>
          <a:p>
            <a:pPr lvl="1"/>
            <a:r>
              <a:rPr lang="en-US" altLang="zh-TW">
                <a:ea typeface="新細明體" charset="-120"/>
              </a:rPr>
              <a:t>Elastic deformation</a:t>
            </a:r>
          </a:p>
          <a:p>
            <a:pPr lvl="1"/>
            <a:r>
              <a:rPr lang="en-US" altLang="zh-TW">
                <a:ea typeface="新細明體" charset="-120"/>
              </a:rPr>
              <a:t>Inelastic deformation</a:t>
            </a:r>
          </a:p>
          <a:p>
            <a:pPr lvl="1"/>
            <a:r>
              <a:rPr lang="en-US" altLang="zh-TW">
                <a:ea typeface="新細明體" charset="-120"/>
              </a:rPr>
              <a:t>Fracture </a:t>
            </a:r>
            <a:endParaRPr lang="zh-TW" altLang="en-US">
              <a:ea typeface="新細明體" charset="-120"/>
            </a:endParaRPr>
          </a:p>
        </p:txBody>
      </p:sp>
      <p:graphicFrame>
        <p:nvGraphicFramePr>
          <p:cNvPr id="1106948" name="Object 4"/>
          <p:cNvGraphicFramePr>
            <a:graphicFrameLocks noChangeAspect="1"/>
          </p:cNvGraphicFramePr>
          <p:nvPr/>
        </p:nvGraphicFramePr>
        <p:xfrm>
          <a:off x="5651500" y="2708275"/>
          <a:ext cx="2898775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82" name="Image" r:id="rId3" imgW="3812213" imgH="4472997" progId="Photoshop.Image.5">
                  <p:embed/>
                </p:oleObj>
              </mc:Choice>
              <mc:Fallback>
                <p:oleObj name="Image" r:id="rId3" imgW="3812213" imgH="4472997" progId="Photoshop.Image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708275"/>
                        <a:ext cx="2898775" cy="340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949" name="Object 5"/>
          <p:cNvGraphicFramePr>
            <a:graphicFrameLocks noChangeAspect="1"/>
          </p:cNvGraphicFramePr>
          <p:nvPr/>
        </p:nvGraphicFramePr>
        <p:xfrm>
          <a:off x="827088" y="2209800"/>
          <a:ext cx="453707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83" name="Equation" r:id="rId5" imgW="1968480" imgH="406080" progId="Equation.3">
                  <p:embed/>
                </p:oleObj>
              </mc:Choice>
              <mc:Fallback>
                <p:oleObj name="Equation" r:id="rId5" imgW="1968480" imgH="406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209800"/>
                        <a:ext cx="4537075" cy="93503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950" name="Text Box 6"/>
          <p:cNvSpPr txBox="1">
            <a:spLocks noChangeArrowheads="1"/>
          </p:cNvSpPr>
          <p:nvPr/>
        </p:nvSpPr>
        <p:spPr bwMode="auto">
          <a:xfrm>
            <a:off x="1619250" y="2930525"/>
            <a:ext cx="1858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ahoma" pitchFamily="34" charset="0"/>
                <a:ea typeface="新細明體" charset="-120"/>
              </a:rPr>
              <a:t>distance &amp; angle</a:t>
            </a:r>
          </a:p>
        </p:txBody>
      </p:sp>
      <p:sp>
        <p:nvSpPr>
          <p:cNvPr id="1106951" name="Text Box 7"/>
          <p:cNvSpPr txBox="1">
            <a:spLocks noChangeArrowheads="1"/>
          </p:cNvSpPr>
          <p:nvPr/>
        </p:nvSpPr>
        <p:spPr bwMode="auto">
          <a:xfrm>
            <a:off x="3708400" y="2930525"/>
            <a:ext cx="1139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ahoma" pitchFamily="34" charset="0"/>
                <a:ea typeface="新細明體" charset="-120"/>
              </a:rPr>
              <a:t>curvature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8F0490-8C28-4B8F-B825-3A8E90704F67}" type="slidenum">
              <a:rPr lang="zh-TW" altLang="en-US"/>
              <a:pPr/>
              <a:t>14</a:t>
            </a:fld>
            <a:endParaRPr lang="en-US" altLang="zh-TW"/>
          </a:p>
        </p:txBody>
      </p:sp>
      <p:sp>
        <p:nvSpPr>
          <p:cNvPr id="110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Terzopoulos </a:t>
            </a:r>
            <a:r>
              <a:rPr lang="en-US" altLang="zh-TW">
                <a:ea typeface="新細明體" charset="-120"/>
              </a:rPr>
              <a:t>et al. Results</a:t>
            </a:r>
          </a:p>
        </p:txBody>
      </p:sp>
      <p:sp>
        <p:nvSpPr>
          <p:cNvPr id="110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1107972" name="falling-rug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133600"/>
            <a:ext cx="5184775" cy="38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4" fill="hold"/>
                                        <p:tgtEl>
                                          <p:spTgt spid="11079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0797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79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079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797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5E048E-6C9B-4668-AEE3-5BA40E5E27F9}" type="slidenum">
              <a:rPr lang="zh-TW" altLang="en-US"/>
              <a:pPr/>
              <a:t>15</a:t>
            </a:fld>
            <a:endParaRPr lang="en-US" altLang="zh-TW"/>
          </a:p>
        </p:txBody>
      </p:sp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Terzopoulos </a:t>
            </a:r>
            <a:r>
              <a:rPr lang="en-US" altLang="zh-TW">
                <a:ea typeface="新細明體" charset="-120"/>
              </a:rPr>
              <a:t>et al. Results</a:t>
            </a:r>
          </a:p>
        </p:txBody>
      </p:sp>
      <p:sp>
        <p:nvSpPr>
          <p:cNvPr id="110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1108996" name="tearing-cloth.mp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00213"/>
            <a:ext cx="65532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5" fill="hold"/>
                                        <p:tgtEl>
                                          <p:spTgt spid="11089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0899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89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089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899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F38533-7998-4EC6-BF4E-8BF20EA96646}" type="slidenum">
              <a:rPr lang="zh-TW" altLang="en-US"/>
              <a:pPr/>
              <a:t>16</a:t>
            </a:fld>
            <a:endParaRPr lang="en-US" altLang="zh-TW"/>
          </a:p>
        </p:txBody>
      </p:sp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Thalmann (1990 - Present)</a:t>
            </a:r>
            <a:endParaRPr lang="en-US" altLang="zh-TW">
              <a:ea typeface="新細明體" charset="-120"/>
            </a:endParaRPr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Extend Terzopoulos model</a:t>
            </a:r>
          </a:p>
          <a:p>
            <a:r>
              <a:rPr lang="en-US" altLang="en-US"/>
              <a:t>Enhanced computational techniques</a:t>
            </a:r>
          </a:p>
          <a:p>
            <a:pPr lvl="1"/>
            <a:r>
              <a:rPr lang="en-US" altLang="en-US"/>
              <a:t>Collision detection and response</a:t>
            </a:r>
          </a:p>
          <a:p>
            <a:r>
              <a:rPr lang="en-US" altLang="en-US"/>
              <a:t>Designing a complete set of clothing</a:t>
            </a:r>
          </a:p>
          <a:p>
            <a:pPr lvl="1"/>
            <a:r>
              <a:rPr lang="en-US" altLang="en-US"/>
              <a:t>User interface</a:t>
            </a:r>
          </a:p>
          <a:p>
            <a:pPr lvl="1"/>
            <a:r>
              <a:rPr lang="en-US" altLang="en-US"/>
              <a:t>Data structures</a:t>
            </a:r>
          </a:p>
          <a:p>
            <a:r>
              <a:rPr lang="en-US" altLang="zh-TW">
                <a:ea typeface="新細明體" charset="-120"/>
              </a:rPr>
              <a:t>Focused on clothing virtual actors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86A79E-7074-4D41-9CE3-E66B7DC218BA}" type="slidenum">
              <a:rPr lang="zh-TW" altLang="en-US"/>
              <a:pPr/>
              <a:t>17</a:t>
            </a:fld>
            <a:endParaRPr lang="en-US" altLang="zh-TW"/>
          </a:p>
        </p:txBody>
      </p:sp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Thalmann </a:t>
            </a:r>
            <a:r>
              <a:rPr lang="en-US" altLang="zh-TW">
                <a:ea typeface="新細明體" charset="-120"/>
              </a:rPr>
              <a:t>et al. R</a:t>
            </a:r>
            <a:r>
              <a:rPr lang="en-US" altLang="en-US"/>
              <a:t>esults</a:t>
            </a:r>
            <a:endParaRPr lang="en-US" altLang="zh-TW">
              <a:ea typeface="新細明體" charset="-120"/>
            </a:endParaRPr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11110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8288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0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8" y="18288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7C514-AF6F-4790-A23D-CF3D9236B04D}" type="slidenum">
              <a:rPr lang="zh-TW" altLang="en-US"/>
              <a:pPr/>
              <a:t>18</a:t>
            </a:fld>
            <a:endParaRPr lang="en-US" altLang="zh-TW"/>
          </a:p>
        </p:txBody>
      </p:sp>
      <p:sp>
        <p:nvSpPr>
          <p:cNvPr id="111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en-US"/>
              <a:t>Thalmann </a:t>
            </a:r>
            <a:r>
              <a:rPr lang="en-US" altLang="zh-TW">
                <a:ea typeface="新細明體" charset="-120"/>
              </a:rPr>
              <a:t>et al. R</a:t>
            </a:r>
            <a:r>
              <a:rPr lang="en-US" altLang="en-US"/>
              <a:t>esults</a:t>
            </a:r>
            <a:r>
              <a:rPr lang="en-US" altLang="zh-TW">
                <a:ea typeface="新細明體" charset="-120"/>
              </a:rPr>
              <a:t> (1995)</a:t>
            </a:r>
          </a:p>
        </p:txBody>
      </p:sp>
      <p:sp>
        <p:nvSpPr>
          <p:cNvPr id="111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1112068" name="MarilnByLake_big.mp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349500"/>
            <a:ext cx="4006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13" fill="hold"/>
                                        <p:tgtEl>
                                          <p:spTgt spid="11120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1206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120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120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206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83C2D7-7EDE-4F2F-8E0E-ADA9CFA03B57}" type="slidenum">
              <a:rPr lang="zh-TW" altLang="en-US"/>
              <a:pPr/>
              <a:t>19</a:t>
            </a:fld>
            <a:endParaRPr lang="en-US" altLang="zh-TW"/>
          </a:p>
        </p:txBody>
      </p:sp>
      <p:sp>
        <p:nvSpPr>
          <p:cNvPr id="111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en-US"/>
              <a:t>Thalmann </a:t>
            </a:r>
            <a:r>
              <a:rPr lang="en-US" altLang="zh-TW">
                <a:ea typeface="新細明體" charset="-120"/>
              </a:rPr>
              <a:t>et al. R</a:t>
            </a:r>
            <a:r>
              <a:rPr lang="en-US" altLang="en-US"/>
              <a:t>esults</a:t>
            </a:r>
            <a:r>
              <a:rPr lang="en-US" altLang="zh-TW">
                <a:ea typeface="新細明體" charset="-120"/>
              </a:rPr>
              <a:t> (2005)</a:t>
            </a:r>
          </a:p>
        </p:txBody>
      </p:sp>
      <p:sp>
        <p:nvSpPr>
          <p:cNvPr id="111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  <a:hlinkClick r:id="rId2" action="ppaction://hlinkfile"/>
              </a:rPr>
              <a:t>La Haute Couture Mise en Equations</a:t>
            </a:r>
            <a:r>
              <a:rPr lang="en-US" altLang="zh-TW">
                <a:ea typeface="新細明體" charset="-12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D685C4-6D4A-45AB-B595-DEA07C4C700E}" type="slidenum">
              <a:rPr lang="zh-TW" altLang="en-US"/>
              <a:pPr/>
              <a:t>2</a:t>
            </a:fld>
            <a:endParaRPr lang="en-US" altLang="zh-TW"/>
          </a:p>
        </p:txBody>
      </p:sp>
      <p:sp>
        <p:nvSpPr>
          <p:cNvPr id="109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Outline</a:t>
            </a:r>
          </a:p>
        </p:txBody>
      </p:sp>
      <p:sp>
        <p:nvSpPr>
          <p:cNvPr id="109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Overview</a:t>
            </a:r>
          </a:p>
          <a:p>
            <a:r>
              <a:rPr lang="en-US" altLang="zh-TW" dirty="0">
                <a:ea typeface="新細明體" charset="-120"/>
              </a:rPr>
              <a:t>Cloth Modeling</a:t>
            </a:r>
          </a:p>
          <a:p>
            <a:pPr lvl="1"/>
            <a:r>
              <a:rPr lang="en-US" altLang="zh-TW" dirty="0">
                <a:ea typeface="新細明體" charset="-120"/>
              </a:rPr>
              <a:t>Static model</a:t>
            </a:r>
          </a:p>
          <a:p>
            <a:pPr lvl="1"/>
            <a:r>
              <a:rPr lang="en-US" altLang="zh-TW" dirty="0">
                <a:ea typeface="新細明體" charset="-120"/>
              </a:rPr>
              <a:t>Dynamic </a:t>
            </a:r>
            <a:r>
              <a:rPr lang="en-US" altLang="zh-TW" dirty="0" smtClean="0">
                <a:ea typeface="新細明體" charset="-120"/>
              </a:rPr>
              <a:t>model</a:t>
            </a:r>
            <a:endParaRPr lang="en-US" altLang="zh-TW" dirty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07B98-DF0F-4C4D-9FE9-46C97AE9EDA4}" type="slidenum">
              <a:rPr lang="zh-TW" altLang="en-US"/>
              <a:pPr/>
              <a:t>20</a:t>
            </a:fld>
            <a:endParaRPr lang="en-US" altLang="zh-TW"/>
          </a:p>
        </p:txBody>
      </p:sp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971800"/>
            <a:ext cx="7239000" cy="1143000"/>
          </a:xfrm>
        </p:spPr>
        <p:txBody>
          <a:bodyPr/>
          <a:lstStyle/>
          <a:p>
            <a:r>
              <a:rPr lang="en-US" altLang="zh-TW" sz="4000">
                <a:ea typeface="新細明體" charset="-120"/>
              </a:rPr>
              <a:t>Particle-based Approaches</a:t>
            </a:r>
            <a:endParaRPr lang="zh-TW" altLang="en-US" sz="400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DAA9B-76C4-4840-B034-B96A18F8AB30}" type="slidenum">
              <a:rPr lang="zh-TW" altLang="en-US"/>
              <a:pPr/>
              <a:t>21</a:t>
            </a:fld>
            <a:endParaRPr lang="en-US" altLang="zh-TW"/>
          </a:p>
        </p:txBody>
      </p:sp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Particle-based Approaches</a:t>
            </a:r>
          </a:p>
        </p:txBody>
      </p:sp>
      <p:sp>
        <p:nvSpPr>
          <p:cNvPr id="111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8229600" cy="5183187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Breen, House, Getto, Wozny, 1992-1994</a:t>
            </a:r>
          </a:p>
          <a:p>
            <a:r>
              <a:rPr lang="en-US" altLang="en-US" sz="2800"/>
              <a:t>Macroscopic behavior arises from modeling microscopic structure</a:t>
            </a:r>
            <a:endParaRPr lang="en-US" altLang="zh-TW" sz="2800">
              <a:ea typeface="新細明體" charset="-120"/>
            </a:endParaRPr>
          </a:p>
          <a:p>
            <a:r>
              <a:rPr lang="en-US" altLang="en-US" sz="2800"/>
              <a:t>Particles based on thread-level interactions</a:t>
            </a:r>
            <a:endParaRPr lang="en-US" altLang="zh-TW" sz="2800">
              <a:ea typeface="新細明體" charset="-120"/>
            </a:endParaRPr>
          </a:p>
        </p:txBody>
      </p:sp>
      <p:pic>
        <p:nvPicPr>
          <p:cNvPr id="11141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573463"/>
            <a:ext cx="508952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4117" name="Text Box 5"/>
          <p:cNvSpPr txBox="1">
            <a:spLocks noChangeArrowheads="1"/>
          </p:cNvSpPr>
          <p:nvPr/>
        </p:nvSpPr>
        <p:spPr bwMode="auto">
          <a:xfrm>
            <a:off x="1403350" y="5942013"/>
            <a:ext cx="6623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imes New Roman" pitchFamily="18" charset="0"/>
                <a:ea typeface="新細明體" charset="-120"/>
              </a:rPr>
              <a:t>Breen et al. “A physically-based particle model of woven cloth,” 1992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128A26-9BB6-45BF-9C98-B9CC87623804}" type="slidenum">
              <a:rPr lang="zh-TW" altLang="en-US"/>
              <a:pPr/>
              <a:t>22</a:t>
            </a:fld>
            <a:endParaRPr lang="en-US" altLang="zh-TW"/>
          </a:p>
        </p:txBody>
      </p:sp>
      <p:sp>
        <p:nvSpPr>
          <p:cNvPr id="111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69342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Breen et al.(1994) – statics</a:t>
            </a:r>
          </a:p>
        </p:txBody>
      </p:sp>
      <p:sp>
        <p:nvSpPr>
          <p:cNvPr id="1115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93813"/>
            <a:ext cx="8229600" cy="5183187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Energy-based model</a:t>
            </a:r>
          </a:p>
          <a:p>
            <a:endParaRPr lang="en-US" altLang="zh-TW">
              <a:ea typeface="新細明體" charset="-120"/>
            </a:endParaRPr>
          </a:p>
          <a:p>
            <a:r>
              <a:rPr lang="en-US" altLang="zh-TW">
                <a:ea typeface="新細明體" charset="-120"/>
              </a:rPr>
              <a:t>Compute final draping configuration by minimizing the total energy in the cloth</a:t>
            </a:r>
          </a:p>
        </p:txBody>
      </p:sp>
      <p:graphicFrame>
        <p:nvGraphicFramePr>
          <p:cNvPr id="1115140" name="Object 4"/>
          <p:cNvGraphicFramePr>
            <a:graphicFrameLocks noChangeAspect="1"/>
          </p:cNvGraphicFramePr>
          <p:nvPr/>
        </p:nvGraphicFramePr>
        <p:xfrm>
          <a:off x="1600200" y="1939925"/>
          <a:ext cx="62642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157" name="方程式" r:id="rId4" imgW="2323800" imgH="241200" progId="Equation.3">
                  <p:embed/>
                </p:oleObj>
              </mc:Choice>
              <mc:Fallback>
                <p:oleObj name="方程式" r:id="rId4" imgW="232380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39925"/>
                        <a:ext cx="6264275" cy="65087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151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810000"/>
            <a:ext cx="2832100" cy="249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2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54AF4A-A5B2-4E87-A8E6-3987E094DDEE}" type="slidenum">
              <a:rPr lang="zh-TW" altLang="en-US"/>
              <a:pPr/>
              <a:t>23</a:t>
            </a:fld>
            <a:endParaRPr lang="en-US" altLang="zh-TW"/>
          </a:p>
        </p:txBody>
      </p:sp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Breen et al.(1994)</a:t>
            </a:r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19200"/>
            <a:ext cx="8229600" cy="5089525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Tries to make the drape more realistic by measuring from the reality (Kawabata system)</a:t>
            </a:r>
          </a:p>
          <a:p>
            <a:r>
              <a:rPr lang="en-US" altLang="zh-TW" sz="2800">
                <a:ea typeface="新細明體" charset="-120"/>
              </a:rPr>
              <a:t>Fit functions to the measured data</a:t>
            </a:r>
            <a:r>
              <a:rPr lang="en-US" altLang="zh-TW">
                <a:ea typeface="新細明體" charset="-120"/>
              </a:rPr>
              <a:t> </a:t>
            </a:r>
          </a:p>
          <a:p>
            <a:r>
              <a:rPr lang="en-US" altLang="zh-TW">
                <a:ea typeface="新細明體" charset="-120"/>
              </a:rPr>
              <a:t>No dynamics involved</a:t>
            </a:r>
          </a:p>
        </p:txBody>
      </p:sp>
      <p:pic>
        <p:nvPicPr>
          <p:cNvPr id="1116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97275"/>
            <a:ext cx="4525963" cy="272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16169" name="Group 9"/>
          <p:cNvGrpSpPr>
            <a:grpSpLocks/>
          </p:cNvGrpSpPr>
          <p:nvPr/>
        </p:nvGrpSpPr>
        <p:grpSpPr bwMode="auto">
          <a:xfrm>
            <a:off x="609600" y="3505200"/>
            <a:ext cx="3455988" cy="1387475"/>
            <a:chOff x="385" y="2160"/>
            <a:chExt cx="2177" cy="874"/>
          </a:xfrm>
        </p:grpSpPr>
        <p:pic>
          <p:nvPicPr>
            <p:cNvPr id="111616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2160"/>
              <a:ext cx="2177" cy="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6167" name="Text Box 7"/>
            <p:cNvSpPr txBox="1">
              <a:spLocks noChangeArrowheads="1"/>
            </p:cNvSpPr>
            <p:nvPr/>
          </p:nvSpPr>
          <p:spPr bwMode="auto">
            <a:xfrm>
              <a:off x="989" y="2188"/>
              <a:ext cx="96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TW" sz="1600">
                  <a:solidFill>
                    <a:srgbClr val="000000"/>
                  </a:solidFill>
                  <a:latin typeface="Tahoma" pitchFamily="34" charset="0"/>
                  <a:ea typeface="新細明體" charset="-120"/>
                </a:rPr>
                <a:t>Bending Tester</a:t>
              </a:r>
            </a:p>
          </p:txBody>
        </p:sp>
      </p:grpSp>
      <p:grpSp>
        <p:nvGrpSpPr>
          <p:cNvPr id="1116170" name="Group 10"/>
          <p:cNvGrpSpPr>
            <a:grpSpLocks/>
          </p:cNvGrpSpPr>
          <p:nvPr/>
        </p:nvGrpSpPr>
        <p:grpSpPr bwMode="auto">
          <a:xfrm>
            <a:off x="838200" y="4921250"/>
            <a:ext cx="2233613" cy="1555750"/>
            <a:chOff x="657" y="3100"/>
            <a:chExt cx="1407" cy="980"/>
          </a:xfrm>
        </p:grpSpPr>
        <p:pic>
          <p:nvPicPr>
            <p:cNvPr id="1116166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3125"/>
              <a:ext cx="1407" cy="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6168" name="Text Box 8"/>
            <p:cNvSpPr txBox="1">
              <a:spLocks noChangeArrowheads="1"/>
            </p:cNvSpPr>
            <p:nvPr/>
          </p:nvSpPr>
          <p:spPr bwMode="auto">
            <a:xfrm>
              <a:off x="657" y="3100"/>
              <a:ext cx="10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TW" sz="1600">
                  <a:solidFill>
                    <a:srgbClr val="000000"/>
                  </a:solidFill>
                  <a:latin typeface="Tahoma" pitchFamily="34" charset="0"/>
                  <a:ea typeface="新細明體" charset="-120"/>
                </a:rPr>
                <a:t>Shearing Tester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9EB13D-BDF3-462A-BA64-B38505181061}" type="slidenum">
              <a:rPr lang="zh-TW" altLang="en-US"/>
              <a:pPr/>
              <a:t>24</a:t>
            </a:fld>
            <a:endParaRPr lang="en-US" altLang="zh-TW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Breen et al. Results</a:t>
            </a:r>
          </a:p>
        </p:txBody>
      </p:sp>
      <p:sp>
        <p:nvSpPr>
          <p:cNvPr id="111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1118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060575"/>
            <a:ext cx="4124325" cy="41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8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025650"/>
            <a:ext cx="4248150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EF83-2AD9-466F-80E4-AC7AAB4A5E94}" type="slidenum">
              <a:rPr lang="zh-TW" altLang="en-US"/>
              <a:pPr/>
              <a:t>25</a:t>
            </a:fld>
            <a:endParaRPr lang="en-US" altLang="zh-TW"/>
          </a:p>
        </p:txBody>
      </p:sp>
      <p:sp>
        <p:nvSpPr>
          <p:cNvPr id="111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Breen et al. Results</a:t>
            </a:r>
          </a:p>
        </p:txBody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111923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2314575"/>
            <a:ext cx="4211638" cy="349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2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276475"/>
            <a:ext cx="4321175" cy="350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2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A942C-BFD9-411E-BA18-E4B57A999C39}" type="slidenum">
              <a:rPr lang="zh-TW" altLang="en-US"/>
              <a:pPr/>
              <a:t>26</a:t>
            </a:fld>
            <a:endParaRPr lang="en-US" altLang="zh-TW"/>
          </a:p>
        </p:txBody>
      </p:sp>
      <p:sp>
        <p:nvSpPr>
          <p:cNvPr id="1120258" name="Line 2"/>
          <p:cNvSpPr>
            <a:spLocks noChangeShapeType="1"/>
          </p:cNvSpPr>
          <p:nvPr/>
        </p:nvSpPr>
        <p:spPr bwMode="auto">
          <a:xfrm>
            <a:off x="7451725" y="3933825"/>
            <a:ext cx="10795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202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Extend to include dynamics  </a:t>
            </a:r>
          </a:p>
        </p:txBody>
      </p:sp>
      <p:sp>
        <p:nvSpPr>
          <p:cNvPr id="11202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895850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Add cloth springs to model</a:t>
            </a:r>
          </a:p>
          <a:p>
            <a:pPr lvl="1"/>
            <a:r>
              <a:rPr lang="en-US" altLang="zh-TW" sz="2400">
                <a:ea typeface="新細明體" charset="-120"/>
              </a:rPr>
              <a:t>Stretch</a:t>
            </a:r>
          </a:p>
          <a:p>
            <a:pPr lvl="1"/>
            <a:r>
              <a:rPr lang="en-US" altLang="zh-TW" sz="2400">
                <a:ea typeface="新細明體" charset="-120"/>
              </a:rPr>
              <a:t>Shearing</a:t>
            </a:r>
          </a:p>
          <a:p>
            <a:pPr lvl="1"/>
            <a:r>
              <a:rPr lang="en-US" altLang="zh-TW" sz="2400">
                <a:ea typeface="新細明體" charset="-120"/>
              </a:rPr>
              <a:t>Bending</a:t>
            </a:r>
            <a:r>
              <a:rPr lang="en-US" altLang="zh-TW" sz="2300">
                <a:ea typeface="新細明體" charset="-120"/>
              </a:rPr>
              <a:t> </a:t>
            </a:r>
          </a:p>
        </p:txBody>
      </p:sp>
      <p:sp>
        <p:nvSpPr>
          <p:cNvPr id="1120261" name="Line 5"/>
          <p:cNvSpPr>
            <a:spLocks noChangeShapeType="1"/>
          </p:cNvSpPr>
          <p:nvPr/>
        </p:nvSpPr>
        <p:spPr bwMode="auto">
          <a:xfrm flipV="1">
            <a:off x="6299200" y="3933825"/>
            <a:ext cx="1223963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20262" name="Oval 6"/>
          <p:cNvSpPr>
            <a:spLocks noChangeArrowheads="1"/>
          </p:cNvSpPr>
          <p:nvPr/>
        </p:nvSpPr>
        <p:spPr bwMode="auto">
          <a:xfrm>
            <a:off x="6226175" y="4510088"/>
            <a:ext cx="144463" cy="14446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0263" name="Oval 7"/>
          <p:cNvSpPr>
            <a:spLocks noChangeArrowheads="1"/>
          </p:cNvSpPr>
          <p:nvPr/>
        </p:nvSpPr>
        <p:spPr bwMode="auto">
          <a:xfrm>
            <a:off x="7380288" y="3860800"/>
            <a:ext cx="144462" cy="1444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0264" name="Oval 8"/>
          <p:cNvSpPr>
            <a:spLocks noChangeArrowheads="1"/>
          </p:cNvSpPr>
          <p:nvPr/>
        </p:nvSpPr>
        <p:spPr bwMode="auto">
          <a:xfrm>
            <a:off x="8459788" y="4581525"/>
            <a:ext cx="144462" cy="1444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0265" name="Oval 9"/>
          <p:cNvSpPr>
            <a:spLocks noChangeArrowheads="1"/>
          </p:cNvSpPr>
          <p:nvPr/>
        </p:nvSpPr>
        <p:spPr bwMode="auto">
          <a:xfrm>
            <a:off x="3995738" y="4795838"/>
            <a:ext cx="144462" cy="14446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0266" name="Oval 10"/>
          <p:cNvSpPr>
            <a:spLocks noChangeArrowheads="1"/>
          </p:cNvSpPr>
          <p:nvPr/>
        </p:nvSpPr>
        <p:spPr bwMode="auto">
          <a:xfrm>
            <a:off x="5435600" y="4795838"/>
            <a:ext cx="144463" cy="14446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0267" name="Oval 11"/>
          <p:cNvSpPr>
            <a:spLocks noChangeArrowheads="1"/>
          </p:cNvSpPr>
          <p:nvPr/>
        </p:nvSpPr>
        <p:spPr bwMode="auto">
          <a:xfrm>
            <a:off x="5075238" y="3859213"/>
            <a:ext cx="144462" cy="14446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0268" name="Oval 12"/>
          <p:cNvSpPr>
            <a:spLocks noChangeArrowheads="1"/>
          </p:cNvSpPr>
          <p:nvPr/>
        </p:nvSpPr>
        <p:spPr bwMode="auto">
          <a:xfrm>
            <a:off x="1692275" y="4221163"/>
            <a:ext cx="144463" cy="14446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0269" name="Oval 13"/>
          <p:cNvSpPr>
            <a:spLocks noChangeArrowheads="1"/>
          </p:cNvSpPr>
          <p:nvPr/>
        </p:nvSpPr>
        <p:spPr bwMode="auto">
          <a:xfrm>
            <a:off x="3132138" y="4221163"/>
            <a:ext cx="144462" cy="14446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0270" name="Line 14"/>
          <p:cNvSpPr>
            <a:spLocks noChangeShapeType="1"/>
          </p:cNvSpPr>
          <p:nvPr/>
        </p:nvSpPr>
        <p:spPr bwMode="auto">
          <a:xfrm>
            <a:off x="4067175" y="4867275"/>
            <a:ext cx="1439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20271" name="Line 15"/>
          <p:cNvSpPr>
            <a:spLocks noChangeShapeType="1"/>
          </p:cNvSpPr>
          <p:nvPr/>
        </p:nvSpPr>
        <p:spPr bwMode="auto">
          <a:xfrm flipV="1">
            <a:off x="4067175" y="3932238"/>
            <a:ext cx="1081088" cy="935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20272" name="Line 16"/>
          <p:cNvSpPr>
            <a:spLocks noChangeShapeType="1"/>
          </p:cNvSpPr>
          <p:nvPr/>
        </p:nvSpPr>
        <p:spPr bwMode="auto">
          <a:xfrm flipV="1">
            <a:off x="4067175" y="3716338"/>
            <a:ext cx="0" cy="1150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20273" name="Line 17"/>
          <p:cNvSpPr>
            <a:spLocks noChangeShapeType="1"/>
          </p:cNvSpPr>
          <p:nvPr/>
        </p:nvSpPr>
        <p:spPr bwMode="auto">
          <a:xfrm>
            <a:off x="1763713" y="4292600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20274" name="Freeform 18"/>
          <p:cNvSpPr>
            <a:spLocks/>
          </p:cNvSpPr>
          <p:nvPr/>
        </p:nvSpPr>
        <p:spPr bwMode="auto">
          <a:xfrm>
            <a:off x="7019925" y="4365625"/>
            <a:ext cx="865188" cy="215900"/>
          </a:xfrm>
          <a:custGeom>
            <a:avLst/>
            <a:gdLst>
              <a:gd name="T0" fmla="*/ 0 w 545"/>
              <a:gd name="T1" fmla="*/ 0 h 196"/>
              <a:gd name="T2" fmla="*/ 91 w 545"/>
              <a:gd name="T3" fmla="*/ 90 h 196"/>
              <a:gd name="T4" fmla="*/ 272 w 545"/>
              <a:gd name="T5" fmla="*/ 181 h 196"/>
              <a:gd name="T6" fmla="*/ 545 w 545"/>
              <a:gd name="T7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5" h="196">
                <a:moveTo>
                  <a:pt x="0" y="0"/>
                </a:moveTo>
                <a:cubicBezTo>
                  <a:pt x="23" y="30"/>
                  <a:pt x="46" y="60"/>
                  <a:pt x="91" y="90"/>
                </a:cubicBezTo>
                <a:cubicBezTo>
                  <a:pt x="136" y="120"/>
                  <a:pt x="197" y="196"/>
                  <a:pt x="272" y="181"/>
                </a:cubicBezTo>
                <a:cubicBezTo>
                  <a:pt x="347" y="166"/>
                  <a:pt x="446" y="83"/>
                  <a:pt x="54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120275" name="Object 19"/>
          <p:cNvGraphicFramePr>
            <a:graphicFrameLocks noChangeAspect="1"/>
          </p:cNvGraphicFramePr>
          <p:nvPr/>
        </p:nvGraphicFramePr>
        <p:xfrm>
          <a:off x="7235825" y="4581525"/>
          <a:ext cx="4095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311" name="方程式" r:id="rId3" imgW="139680" imgH="177480" progId="Equation.3">
                  <p:embed/>
                </p:oleObj>
              </mc:Choice>
              <mc:Fallback>
                <p:oleObj name="方程式" r:id="rId3" imgW="139680" imgH="177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581525"/>
                        <a:ext cx="409575" cy="520700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0276" name="Freeform 20"/>
          <p:cNvSpPr>
            <a:spLocks/>
          </p:cNvSpPr>
          <p:nvPr/>
        </p:nvSpPr>
        <p:spPr bwMode="auto">
          <a:xfrm>
            <a:off x="4138613" y="4076700"/>
            <a:ext cx="433387" cy="288925"/>
          </a:xfrm>
          <a:custGeom>
            <a:avLst/>
            <a:gdLst>
              <a:gd name="T0" fmla="*/ 273 w 273"/>
              <a:gd name="T1" fmla="*/ 182 h 182"/>
              <a:gd name="T2" fmla="*/ 182 w 273"/>
              <a:gd name="T3" fmla="*/ 46 h 182"/>
              <a:gd name="T4" fmla="*/ 0 w 273"/>
              <a:gd name="T5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3" h="182">
                <a:moveTo>
                  <a:pt x="273" y="182"/>
                </a:moveTo>
                <a:cubicBezTo>
                  <a:pt x="250" y="129"/>
                  <a:pt x="228" y="76"/>
                  <a:pt x="182" y="46"/>
                </a:cubicBezTo>
                <a:cubicBezTo>
                  <a:pt x="136" y="16"/>
                  <a:pt x="68" y="8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120277" name="Object 21"/>
          <p:cNvGraphicFramePr>
            <a:graphicFrameLocks noChangeAspect="1"/>
          </p:cNvGraphicFramePr>
          <p:nvPr/>
        </p:nvGraphicFramePr>
        <p:xfrm>
          <a:off x="4375150" y="3536950"/>
          <a:ext cx="3714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312" name="方程式" r:id="rId5" imgW="126720" imgH="203040" progId="Equation.3">
                  <p:embed/>
                </p:oleObj>
              </mc:Choice>
              <mc:Fallback>
                <p:oleObj name="方程式" r:id="rId5" imgW="126720" imgH="2030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3536950"/>
                        <a:ext cx="371475" cy="59372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0278" name="Text Box 22"/>
          <p:cNvSpPr txBox="1">
            <a:spLocks noChangeArrowheads="1"/>
          </p:cNvSpPr>
          <p:nvPr/>
        </p:nvSpPr>
        <p:spPr bwMode="auto">
          <a:xfrm>
            <a:off x="1403350" y="4508500"/>
            <a:ext cx="19700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ahoma" pitchFamily="34" charset="0"/>
                <a:ea typeface="新細明體" charset="-120"/>
              </a:rPr>
              <a:t>separation spring</a:t>
            </a:r>
          </a:p>
          <a:p>
            <a:r>
              <a:rPr kumimoji="1" lang="en-US" altLang="zh-TW">
                <a:latin typeface="Tahoma" pitchFamily="34" charset="0"/>
                <a:ea typeface="新細明體" charset="-120"/>
              </a:rPr>
              <a:t>(nonlinear forces)</a:t>
            </a:r>
          </a:p>
        </p:txBody>
      </p:sp>
      <p:sp>
        <p:nvSpPr>
          <p:cNvPr id="1120279" name="Text Box 23"/>
          <p:cNvSpPr txBox="1">
            <a:spLocks noChangeArrowheads="1"/>
          </p:cNvSpPr>
          <p:nvPr/>
        </p:nvSpPr>
        <p:spPr bwMode="auto">
          <a:xfrm>
            <a:off x="3779838" y="4941888"/>
            <a:ext cx="21224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ahoma" pitchFamily="34" charset="0"/>
                <a:ea typeface="新細明體" charset="-120"/>
              </a:rPr>
              <a:t>trellising spring</a:t>
            </a:r>
          </a:p>
          <a:p>
            <a:r>
              <a:rPr kumimoji="1" lang="en-US" altLang="zh-TW">
                <a:latin typeface="Tahoma" pitchFamily="34" charset="0"/>
                <a:ea typeface="新細明體" charset="-120"/>
              </a:rPr>
              <a:t>(nonlinear torques)</a:t>
            </a:r>
          </a:p>
        </p:txBody>
      </p:sp>
      <p:sp>
        <p:nvSpPr>
          <p:cNvPr id="1120280" name="Text Box 24"/>
          <p:cNvSpPr txBox="1">
            <a:spLocks noChangeArrowheads="1"/>
          </p:cNvSpPr>
          <p:nvPr/>
        </p:nvSpPr>
        <p:spPr bwMode="auto">
          <a:xfrm>
            <a:off x="6588125" y="5013325"/>
            <a:ext cx="2122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ahoma" pitchFamily="34" charset="0"/>
                <a:ea typeface="新細明體" charset="-120"/>
              </a:rPr>
              <a:t>bending spring</a:t>
            </a:r>
          </a:p>
          <a:p>
            <a:r>
              <a:rPr kumimoji="1" lang="en-US" altLang="zh-TW">
                <a:latin typeface="Tahoma" pitchFamily="34" charset="0"/>
                <a:ea typeface="新細明體" charset="-120"/>
              </a:rPr>
              <a:t>(nonlinear torques)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BB6E9-F8EA-4DD2-929F-8B618638F873}" type="slidenum">
              <a:rPr lang="zh-TW" altLang="en-US"/>
              <a:pPr/>
              <a:t>27</a:t>
            </a:fld>
            <a:endParaRPr lang="en-US" altLang="zh-TW"/>
          </a:p>
        </p:txBody>
      </p:sp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Mass-spring Model</a:t>
            </a:r>
          </a:p>
        </p:txBody>
      </p:sp>
      <p:sp>
        <p:nvSpPr>
          <p:cNvPr id="112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29600" cy="4967287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A simple spring-damper system due to Provot (1995)</a:t>
            </a:r>
          </a:p>
        </p:txBody>
      </p:sp>
      <p:pic>
        <p:nvPicPr>
          <p:cNvPr id="11212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1200"/>
            <a:ext cx="4205288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1285" name="Text Box 5"/>
          <p:cNvSpPr txBox="1">
            <a:spLocks noChangeArrowheads="1"/>
          </p:cNvSpPr>
          <p:nvPr/>
        </p:nvSpPr>
        <p:spPr bwMode="auto">
          <a:xfrm>
            <a:off x="4305300" y="6110288"/>
            <a:ext cx="2463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imes New Roman" pitchFamily="18" charset="0"/>
                <a:ea typeface="新細明體" charset="-120"/>
              </a:rPr>
              <a:t>Courtesy of Chris Twigg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8785DB-2FB2-4BF4-89EE-DFFFF587236F}" type="slidenum">
              <a:rPr lang="zh-TW" altLang="en-US"/>
              <a:pPr/>
              <a:t>28</a:t>
            </a:fld>
            <a:endParaRPr lang="en-US" altLang="zh-TW"/>
          </a:p>
        </p:txBody>
      </p:sp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Baraff and Witkin (1998)</a:t>
            </a:r>
          </a:p>
        </p:txBody>
      </p:sp>
      <p:sp>
        <p:nvSpPr>
          <p:cNvPr id="112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96975"/>
            <a:ext cx="9132888" cy="5472113"/>
          </a:xfrm>
        </p:spPr>
        <p:txBody>
          <a:bodyPr/>
          <a:lstStyle/>
          <a:p>
            <a:r>
              <a:rPr lang="en-US" altLang="zh-TW" dirty="0" smtClean="0"/>
              <a:t>“</a:t>
            </a:r>
            <a:r>
              <a:rPr lang="en-US" altLang="zh-TW" dirty="0">
                <a:hlinkClick r:id="rId2"/>
              </a:rPr>
              <a:t>Large steps in cloth </a:t>
            </a:r>
            <a:r>
              <a:rPr lang="en-US" altLang="zh-TW" dirty="0" smtClean="0">
                <a:hlinkClick r:id="rId2"/>
              </a:rPr>
              <a:t>simulation</a:t>
            </a:r>
            <a:r>
              <a:rPr lang="en-US" altLang="zh-TW" dirty="0" smtClean="0"/>
              <a:t>” SIGGRAPH’98</a:t>
            </a:r>
            <a:endParaRPr lang="en-US" altLang="en-US" dirty="0" smtClean="0"/>
          </a:p>
          <a:p>
            <a:r>
              <a:rPr lang="en-US" altLang="en-US" dirty="0" smtClean="0"/>
              <a:t>Rapid </a:t>
            </a:r>
            <a:r>
              <a:rPr lang="en-US" altLang="en-US" dirty="0"/>
              <a:t>cloth simulation with implicit </a:t>
            </a:r>
            <a:r>
              <a:rPr lang="en-US" altLang="en-US" dirty="0" smtClean="0"/>
              <a:t>integration</a:t>
            </a:r>
            <a:endParaRPr lang="en-US" altLang="zh-TW" sz="1100" dirty="0">
              <a:ea typeface="新細明體" charset="-120"/>
            </a:endParaRPr>
          </a:p>
          <a:p>
            <a:r>
              <a:rPr lang="en-US" altLang="en-US" dirty="0"/>
              <a:t>Larger time steps and faster </a:t>
            </a:r>
            <a:r>
              <a:rPr lang="en-US" altLang="en-US" dirty="0" smtClean="0"/>
              <a:t>simulations</a:t>
            </a:r>
            <a:endParaRPr lang="en-US" altLang="zh-TW" sz="1100" dirty="0">
              <a:ea typeface="新細明體" charset="-120"/>
            </a:endParaRPr>
          </a:p>
          <a:p>
            <a:r>
              <a:rPr lang="en-US" altLang="zh-TW" dirty="0">
                <a:ea typeface="新細明體" charset="-120"/>
              </a:rPr>
              <a:t>Triangle-based </a:t>
            </a:r>
            <a:r>
              <a:rPr lang="en-US" altLang="zh-TW" dirty="0" smtClean="0">
                <a:ea typeface="新細明體" charset="-120"/>
              </a:rPr>
              <a:t>representation</a:t>
            </a:r>
            <a:endParaRPr lang="en-US" altLang="zh-TW" sz="1100" dirty="0">
              <a:ea typeface="新細明體" charset="-120"/>
            </a:endParaRPr>
          </a:p>
          <a:p>
            <a:r>
              <a:rPr lang="en-US" altLang="zh-TW" dirty="0">
                <a:ea typeface="新細明體" charset="-120"/>
              </a:rPr>
              <a:t>Exploit sparseness of </a:t>
            </a:r>
            <a:r>
              <a:rPr lang="en-US" altLang="zh-TW" dirty="0" err="1" smtClean="0">
                <a:ea typeface="新細明體" charset="-120"/>
              </a:rPr>
              <a:t>Jacobian</a:t>
            </a:r>
            <a:endParaRPr lang="en-US" altLang="zh-TW" sz="1100" dirty="0">
              <a:ea typeface="新細明體" charset="-120"/>
            </a:endParaRPr>
          </a:p>
          <a:p>
            <a:r>
              <a:rPr lang="en-US" altLang="zh-TW" dirty="0">
                <a:ea typeface="新細明體" charset="-120"/>
              </a:rPr>
              <a:t>Used in Maya Cloth </a:t>
            </a:r>
            <a:r>
              <a:rPr lang="en-US" altLang="zh-TW" dirty="0" smtClean="0">
                <a:ea typeface="新細明體" charset="-120"/>
              </a:rPr>
              <a:t>  </a:t>
            </a:r>
            <a:endParaRPr lang="en-US" altLang="zh-TW" dirty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8A892-0163-4BC3-B3F3-89B1322C04B5}" type="slidenum">
              <a:rPr lang="zh-TW" altLang="en-US"/>
              <a:pPr/>
              <a:t>29</a:t>
            </a:fld>
            <a:endParaRPr lang="en-US" altLang="zh-TW"/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Baraff and Witkin Results</a:t>
            </a:r>
          </a:p>
        </p:txBody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11233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557338"/>
            <a:ext cx="2882900" cy="48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3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57338"/>
            <a:ext cx="3736975" cy="48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6F3DCB-97E9-4CE9-B2F7-0264BA5AE3D5}" type="slidenum">
              <a:rPr lang="zh-TW" altLang="en-US"/>
              <a:pPr/>
              <a:t>3</a:t>
            </a:fld>
            <a:endParaRPr lang="en-US" altLang="zh-TW"/>
          </a:p>
        </p:txBody>
      </p:sp>
      <p:sp>
        <p:nvSpPr>
          <p:cNvPr id="109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Why cloth simulation?</a:t>
            </a:r>
          </a:p>
        </p:txBody>
      </p:sp>
      <p:sp>
        <p:nvSpPr>
          <p:cNvPr id="109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High demands from</a:t>
            </a:r>
          </a:p>
          <a:p>
            <a:pPr lvl="1"/>
            <a:r>
              <a:rPr lang="en-US" altLang="zh-TW">
                <a:ea typeface="新細明體" charset="-120"/>
              </a:rPr>
              <a:t>Character animation</a:t>
            </a:r>
          </a:p>
          <a:p>
            <a:pPr lvl="1"/>
            <a:r>
              <a:rPr lang="en-US" altLang="zh-TW">
                <a:ea typeface="新細明體" charset="-120"/>
              </a:rPr>
              <a:t>Game industry</a:t>
            </a:r>
          </a:p>
          <a:p>
            <a:pPr lvl="1"/>
            <a:r>
              <a:rPr lang="en-US" altLang="zh-TW">
                <a:ea typeface="新細明體" charset="-120"/>
              </a:rPr>
              <a:t>Fashion industry</a:t>
            </a:r>
          </a:p>
          <a:p>
            <a:pPr lvl="1"/>
            <a:r>
              <a:rPr lang="en-US" altLang="zh-TW">
                <a:ea typeface="新細明體" charset="-120"/>
              </a:rPr>
              <a:t>Textile industry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98588B-FDDF-44A3-BA87-208762F78C72}" type="slidenum">
              <a:rPr lang="zh-TW" altLang="en-US"/>
              <a:pPr/>
              <a:t>30</a:t>
            </a:fld>
            <a:endParaRPr lang="en-US" altLang="zh-TW"/>
          </a:p>
        </p:txBody>
      </p:sp>
      <p:sp>
        <p:nvSpPr>
          <p:cNvPr id="113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Newton’s 2nd Law of Motion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>
                <a:ea typeface="新細明體" charset="-120"/>
              </a:rPr>
              <a:t>n</a:t>
            </a:r>
            <a:r>
              <a:rPr lang="en-US" altLang="zh-TW">
                <a:ea typeface="新細明體" charset="-120"/>
              </a:rPr>
              <a:t> particles</a:t>
            </a:r>
          </a:p>
        </p:txBody>
      </p:sp>
      <p:graphicFrame>
        <p:nvGraphicFramePr>
          <p:cNvPr id="1137668" name="Object 4"/>
          <p:cNvGraphicFramePr>
            <a:graphicFrameLocks noChangeAspect="1"/>
          </p:cNvGraphicFramePr>
          <p:nvPr/>
        </p:nvGraphicFramePr>
        <p:xfrm>
          <a:off x="3203575" y="2492375"/>
          <a:ext cx="32480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08" name="方程式" r:id="rId3" imgW="888840" imgH="228600" progId="Equation.3">
                  <p:embed/>
                </p:oleObj>
              </mc:Choice>
              <mc:Fallback>
                <p:oleObj name="方程式" r:id="rId3" imgW="888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492375"/>
                        <a:ext cx="3248025" cy="83502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669" name="Object 5"/>
          <p:cNvGraphicFramePr>
            <a:graphicFrameLocks noChangeAspect="1"/>
          </p:cNvGraphicFramePr>
          <p:nvPr/>
        </p:nvGraphicFramePr>
        <p:xfrm>
          <a:off x="3348038" y="3716338"/>
          <a:ext cx="19970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09" name="方程式" r:id="rId5" imgW="545760" imgH="177480" progId="Equation.3">
                  <p:embed/>
                </p:oleObj>
              </mc:Choice>
              <mc:Fallback>
                <p:oleObj name="方程式" r:id="rId5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716338"/>
                        <a:ext cx="1997075" cy="64928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670" name="Object 6"/>
          <p:cNvGraphicFramePr>
            <a:graphicFrameLocks noChangeAspect="1"/>
          </p:cNvGraphicFramePr>
          <p:nvPr/>
        </p:nvGraphicFramePr>
        <p:xfrm>
          <a:off x="3271838" y="4797425"/>
          <a:ext cx="260032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10" name="方程式" r:id="rId7" imgW="711000" imgH="177480" progId="Equation.3">
                  <p:embed/>
                </p:oleObj>
              </mc:Choice>
              <mc:Fallback>
                <p:oleObj name="方程式" r:id="rId7" imgW="7110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8" y="4797425"/>
                        <a:ext cx="2600325" cy="64928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671" name="Text Box 7"/>
          <p:cNvSpPr txBox="1">
            <a:spLocks noChangeArrowheads="1"/>
          </p:cNvSpPr>
          <p:nvPr/>
        </p:nvSpPr>
        <p:spPr bwMode="auto">
          <a:xfrm>
            <a:off x="5940425" y="4868863"/>
            <a:ext cx="2170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>
                <a:latin typeface="Times New Roman" pitchFamily="18" charset="0"/>
                <a:ea typeface="新細明體" charset="-120"/>
              </a:rPr>
              <a:t>Diagonal matrix</a:t>
            </a:r>
          </a:p>
        </p:txBody>
      </p:sp>
    </p:spTree>
    <p:extLst>
      <p:ext uri="{BB962C8B-B14F-4D97-AF65-F5344CB8AC3E}">
        <p14:creationId xmlns:p14="http://schemas.microsoft.com/office/powerpoint/2010/main" val="325939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77D2B4-9C05-40CF-A299-D38B765242AC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113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Different Equation Basics (review)</a:t>
            </a:r>
          </a:p>
        </p:txBody>
      </p:sp>
      <p:pic>
        <p:nvPicPr>
          <p:cNvPr id="11386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8237538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38692" name="Object 4"/>
          <p:cNvGraphicFramePr>
            <a:graphicFrameLocks noChangeAspect="1"/>
          </p:cNvGraphicFramePr>
          <p:nvPr/>
        </p:nvGraphicFramePr>
        <p:xfrm>
          <a:off x="323850" y="5041900"/>
          <a:ext cx="32480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718" name="方程式" r:id="rId4" imgW="888840" imgH="228600" progId="Equation.3">
                  <p:embed/>
                </p:oleObj>
              </mc:Choice>
              <mc:Fallback>
                <p:oleObj name="方程式" r:id="rId4" imgW="888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041900"/>
                        <a:ext cx="3248025" cy="83502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8693" name="Object 5"/>
          <p:cNvGraphicFramePr>
            <a:graphicFrameLocks noChangeAspect="1"/>
          </p:cNvGraphicFramePr>
          <p:nvPr/>
        </p:nvGraphicFramePr>
        <p:xfrm>
          <a:off x="4071938" y="4581525"/>
          <a:ext cx="4964112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719" name="方程式" r:id="rId6" imgW="1358640" imgH="457200" progId="Equation.3">
                  <p:embed/>
                </p:oleObj>
              </mc:Choice>
              <mc:Fallback>
                <p:oleObj name="方程式" r:id="rId6" imgW="1358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8" y="4581525"/>
                        <a:ext cx="4964112" cy="1670050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655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AC48EA-884D-4905-A302-5AB3CD4F093F}" type="slidenum">
              <a:rPr lang="zh-TW" altLang="en-US"/>
              <a:pPr/>
              <a:t>32</a:t>
            </a:fld>
            <a:endParaRPr lang="en-US" altLang="zh-TW"/>
          </a:p>
        </p:txBody>
      </p:sp>
      <p:sp>
        <p:nvSpPr>
          <p:cNvPr id="113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Explicit Euler (review)</a:t>
            </a:r>
          </a:p>
        </p:txBody>
      </p:sp>
      <p:graphicFrame>
        <p:nvGraphicFramePr>
          <p:cNvPr id="1139715" name="Object 3"/>
          <p:cNvGraphicFramePr>
            <a:graphicFrameLocks noChangeAspect="1"/>
          </p:cNvGraphicFramePr>
          <p:nvPr/>
        </p:nvGraphicFramePr>
        <p:xfrm>
          <a:off x="1979613" y="4292600"/>
          <a:ext cx="5473700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742" name="方程式" r:id="rId3" imgW="1498320" imgH="482400" progId="Equation.3">
                  <p:embed/>
                </p:oleObj>
              </mc:Choice>
              <mc:Fallback>
                <p:oleObj name="方程式" r:id="rId3" imgW="14983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292600"/>
                        <a:ext cx="5473700" cy="17637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9716" name="Object 4"/>
          <p:cNvGraphicFramePr>
            <a:graphicFrameLocks noChangeAspect="1"/>
          </p:cNvGraphicFramePr>
          <p:nvPr/>
        </p:nvGraphicFramePr>
        <p:xfrm>
          <a:off x="2089150" y="2133600"/>
          <a:ext cx="4964113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743" name="方程式" r:id="rId5" imgW="1358640" imgH="457200" progId="Equation.3">
                  <p:embed/>
                </p:oleObj>
              </mc:Choice>
              <mc:Fallback>
                <p:oleObj name="方程式" r:id="rId5" imgW="1358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2133600"/>
                        <a:ext cx="4964113" cy="1670050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033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C6082B-EFB5-4118-9147-6B2603D2FF3D}" type="slidenum">
              <a:rPr lang="zh-TW" altLang="en-US"/>
              <a:pPr/>
              <a:t>33</a:t>
            </a:fld>
            <a:endParaRPr lang="en-US" altLang="zh-TW"/>
          </a:p>
        </p:txBody>
      </p:sp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Implicit Euler</a:t>
            </a:r>
          </a:p>
        </p:txBody>
      </p:sp>
      <p:graphicFrame>
        <p:nvGraphicFramePr>
          <p:cNvPr id="1140739" name="Object 3"/>
          <p:cNvGraphicFramePr>
            <a:graphicFrameLocks noChangeAspect="1"/>
          </p:cNvGraphicFramePr>
          <p:nvPr/>
        </p:nvGraphicFramePr>
        <p:xfrm>
          <a:off x="698500" y="1844675"/>
          <a:ext cx="7747000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766" name="方程式" r:id="rId3" imgW="2120760" imgH="482400" progId="Equation.3">
                  <p:embed/>
                </p:oleObj>
              </mc:Choice>
              <mc:Fallback>
                <p:oleObj name="方程式" r:id="rId3" imgW="21207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1844675"/>
                        <a:ext cx="7747000" cy="17637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0740" name="Text Box 4"/>
          <p:cNvSpPr txBox="1">
            <a:spLocks noChangeArrowheads="1"/>
          </p:cNvSpPr>
          <p:nvPr/>
        </p:nvSpPr>
        <p:spPr bwMode="auto">
          <a:xfrm>
            <a:off x="612775" y="4076700"/>
            <a:ext cx="3027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800">
                <a:latin typeface="Times New Roman" pitchFamily="18" charset="0"/>
                <a:ea typeface="新細明體" charset="-120"/>
              </a:rPr>
              <a:t>Implicit formula for</a:t>
            </a:r>
          </a:p>
        </p:txBody>
      </p:sp>
      <p:graphicFrame>
        <p:nvGraphicFramePr>
          <p:cNvPr id="1140741" name="Object 5"/>
          <p:cNvGraphicFramePr>
            <a:graphicFrameLocks noChangeAspect="1"/>
          </p:cNvGraphicFramePr>
          <p:nvPr/>
        </p:nvGraphicFramePr>
        <p:xfrm>
          <a:off x="3636963" y="4076700"/>
          <a:ext cx="12954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767" name="方程式" r:id="rId5" imgW="444240" imgH="190440" progId="Equation.3">
                  <p:embed/>
                </p:oleObj>
              </mc:Choice>
              <mc:Fallback>
                <p:oleObj name="方程式" r:id="rId5" imgW="4442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4076700"/>
                        <a:ext cx="1295400" cy="5572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0742" name="Rectangle 6"/>
          <p:cNvSpPr>
            <a:spLocks noChangeArrowheads="1"/>
          </p:cNvSpPr>
          <p:nvPr/>
        </p:nvSpPr>
        <p:spPr bwMode="auto">
          <a:xfrm>
            <a:off x="542925" y="5013325"/>
            <a:ext cx="805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800">
                <a:latin typeface="Times New Roman" pitchFamily="18" charset="0"/>
                <a:ea typeface="新細明體" charset="-120"/>
              </a:rPr>
              <a:t>Usually no close form solution for a nonlinear equation</a:t>
            </a:r>
          </a:p>
        </p:txBody>
      </p:sp>
    </p:spTree>
    <p:extLst>
      <p:ext uri="{BB962C8B-B14F-4D97-AF65-F5344CB8AC3E}">
        <p14:creationId xmlns:p14="http://schemas.microsoft.com/office/powerpoint/2010/main" val="339497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E90DB9-E85E-4788-9A14-109F9261303F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Approximation using Taylor Series</a:t>
            </a:r>
          </a:p>
        </p:txBody>
      </p:sp>
      <p:sp>
        <p:nvSpPr>
          <p:cNvPr id="114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29600" cy="4967287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Recall that a Taylor series of a real function in two variables  is given by</a:t>
            </a:r>
          </a:p>
          <a:p>
            <a:endParaRPr lang="en-US" altLang="zh-TW">
              <a:ea typeface="新細明體" charset="-120"/>
            </a:endParaRPr>
          </a:p>
          <a:p>
            <a:endParaRPr lang="en-US" altLang="zh-TW">
              <a:ea typeface="新細明體" charset="-120"/>
            </a:endParaRPr>
          </a:p>
          <a:p>
            <a:endParaRPr lang="en-US" altLang="zh-TW">
              <a:ea typeface="新細明體" charset="-120"/>
            </a:endParaRPr>
          </a:p>
          <a:p>
            <a:r>
              <a:rPr lang="en-US" altLang="zh-TW">
                <a:ea typeface="新細明體" charset="-120"/>
              </a:rPr>
              <a:t>We can approximate </a:t>
            </a:r>
            <a:r>
              <a:rPr lang="en-US" altLang="zh-TW" b="1">
                <a:ea typeface="新細明體" charset="-120"/>
              </a:rPr>
              <a:t>f</a:t>
            </a:r>
            <a:r>
              <a:rPr lang="en-US" altLang="zh-TW">
                <a:ea typeface="新細明體" charset="-120"/>
              </a:rPr>
              <a:t>(</a:t>
            </a:r>
            <a:r>
              <a:rPr lang="en-US" altLang="zh-TW" b="1">
                <a:ea typeface="新細明體" charset="-120"/>
              </a:rPr>
              <a:t>x</a:t>
            </a:r>
            <a:r>
              <a:rPr lang="en-US" altLang="zh-TW">
                <a:ea typeface="新細明體" charset="-120"/>
              </a:rPr>
              <a:t>,</a:t>
            </a:r>
            <a:r>
              <a:rPr lang="en-US" altLang="zh-TW" b="1">
                <a:ea typeface="新細明體" charset="-120"/>
              </a:rPr>
              <a:t>v</a:t>
            </a:r>
            <a:r>
              <a:rPr lang="en-US" altLang="zh-TW">
                <a:ea typeface="新細明體" charset="-120"/>
              </a:rPr>
              <a:t>) as </a:t>
            </a:r>
          </a:p>
        </p:txBody>
      </p:sp>
      <p:graphicFrame>
        <p:nvGraphicFramePr>
          <p:cNvPr id="1141764" name="Object 4"/>
          <p:cNvGraphicFramePr>
            <a:graphicFrameLocks noChangeAspect="1"/>
          </p:cNvGraphicFramePr>
          <p:nvPr/>
        </p:nvGraphicFramePr>
        <p:xfrm>
          <a:off x="971550" y="5226050"/>
          <a:ext cx="7345363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790" name="方程式" r:id="rId4" imgW="2463480" imgH="393480" progId="Equation.3">
                  <p:embed/>
                </p:oleObj>
              </mc:Choice>
              <mc:Fallback>
                <p:oleObj name="方程式" r:id="rId4" imgW="2463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226050"/>
                        <a:ext cx="7345363" cy="1174750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1765" name="Object 5"/>
          <p:cNvGraphicFramePr>
            <a:graphicFrameLocks noChangeAspect="1"/>
          </p:cNvGraphicFramePr>
          <p:nvPr/>
        </p:nvGraphicFramePr>
        <p:xfrm>
          <a:off x="250825" y="2565400"/>
          <a:ext cx="85566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791" name="方程式" r:id="rId6" imgW="2869920" imgH="419040" progId="Equation.3">
                  <p:embed/>
                </p:oleObj>
              </mc:Choice>
              <mc:Fallback>
                <p:oleObj name="方程式" r:id="rId6" imgW="28699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565400"/>
                        <a:ext cx="8556625" cy="1250950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1766" name="Text Box 6"/>
          <p:cNvSpPr txBox="1">
            <a:spLocks noChangeArrowheads="1"/>
          </p:cNvSpPr>
          <p:nvPr/>
        </p:nvSpPr>
        <p:spPr bwMode="auto">
          <a:xfrm>
            <a:off x="6934200" y="4860925"/>
            <a:ext cx="874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charset="-120"/>
              </a:rPr>
              <a:t>matrix</a:t>
            </a:r>
          </a:p>
        </p:txBody>
      </p:sp>
      <p:sp>
        <p:nvSpPr>
          <p:cNvPr id="1141767" name="Text Box 7"/>
          <p:cNvSpPr txBox="1">
            <a:spLocks noChangeArrowheads="1"/>
          </p:cNvSpPr>
          <p:nvPr/>
        </p:nvSpPr>
        <p:spPr bwMode="auto">
          <a:xfrm>
            <a:off x="7772400" y="5232400"/>
            <a:ext cx="874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charset="-120"/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385804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B8DEB2-8FD9-4C46-89AE-2C5F20DDBD5C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3820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Approximation using Taylor Series</a:t>
            </a:r>
          </a:p>
        </p:txBody>
      </p:sp>
      <p:graphicFrame>
        <p:nvGraphicFramePr>
          <p:cNvPr id="1142787" name="Object 3"/>
          <p:cNvGraphicFramePr>
            <a:graphicFrameLocks noChangeAspect="1"/>
          </p:cNvGraphicFramePr>
          <p:nvPr/>
        </p:nvGraphicFramePr>
        <p:xfrm>
          <a:off x="898525" y="1484313"/>
          <a:ext cx="7345363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828" name="方程式" r:id="rId3" imgW="2463480" imgH="393480" progId="Equation.3">
                  <p:embed/>
                </p:oleObj>
              </mc:Choice>
              <mc:Fallback>
                <p:oleObj name="方程式" r:id="rId3" imgW="2463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1484313"/>
                        <a:ext cx="7345363" cy="1174750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2788" name="Object 4"/>
          <p:cNvGraphicFramePr>
            <a:graphicFrameLocks noChangeAspect="1"/>
          </p:cNvGraphicFramePr>
          <p:nvPr/>
        </p:nvGraphicFramePr>
        <p:xfrm>
          <a:off x="1042988" y="2852738"/>
          <a:ext cx="65532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829" name="方程式" r:id="rId5" imgW="2247840" imgH="609480" progId="Equation.3">
                  <p:embed/>
                </p:oleObj>
              </mc:Choice>
              <mc:Fallback>
                <p:oleObj name="方程式" r:id="rId5" imgW="224784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52738"/>
                        <a:ext cx="6553200" cy="1778000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2789" name="Object 5"/>
          <p:cNvGraphicFramePr>
            <a:graphicFrameLocks noChangeAspect="1"/>
          </p:cNvGraphicFramePr>
          <p:nvPr/>
        </p:nvGraphicFramePr>
        <p:xfrm>
          <a:off x="628650" y="5157788"/>
          <a:ext cx="7885113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830" name="方程式" r:id="rId7" imgW="3098520" imgH="393480" progId="Equation.3">
                  <p:embed/>
                </p:oleObj>
              </mc:Choice>
              <mc:Fallback>
                <p:oleObj name="方程式" r:id="rId7" imgW="3098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5157788"/>
                        <a:ext cx="7885113" cy="1001712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2790" name="Text Box 6"/>
          <p:cNvSpPr txBox="1">
            <a:spLocks noChangeArrowheads="1"/>
          </p:cNvSpPr>
          <p:nvPr/>
        </p:nvSpPr>
        <p:spPr bwMode="auto">
          <a:xfrm>
            <a:off x="611188" y="4652963"/>
            <a:ext cx="638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>
                <a:latin typeface="Times New Roman" pitchFamily="18" charset="0"/>
                <a:ea typeface="新細明體" charset="-120"/>
              </a:rPr>
              <a:t>Plug the first row into the second row, we can get:</a:t>
            </a:r>
            <a:r>
              <a:rPr kumimoji="1" lang="en-US" altLang="zh-TW">
                <a:latin typeface="Tahoma" pitchFamily="34" charset="0"/>
                <a:ea typeface="新細明體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89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3B1A14-DB0C-48C3-99D3-FC9942CFB1FE}" type="slidenum">
              <a:rPr lang="zh-TW" altLang="en-US"/>
              <a:pPr/>
              <a:t>36</a:t>
            </a:fld>
            <a:endParaRPr lang="en-US" altLang="zh-TW"/>
          </a:p>
        </p:txBody>
      </p:sp>
      <p:graphicFrame>
        <p:nvGraphicFramePr>
          <p:cNvPr id="1143810" name="Object 2"/>
          <p:cNvGraphicFramePr>
            <a:graphicFrameLocks noChangeAspect="1"/>
          </p:cNvGraphicFramePr>
          <p:nvPr/>
        </p:nvGraphicFramePr>
        <p:xfrm>
          <a:off x="2667000" y="1282700"/>
          <a:ext cx="12954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908" name="方程式" r:id="rId3" imgW="444240" imgH="190440" progId="Equation.3">
                  <p:embed/>
                </p:oleObj>
              </mc:Choice>
              <mc:Fallback>
                <p:oleObj name="方程式" r:id="rId3" imgW="4442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282700"/>
                        <a:ext cx="1295400" cy="5572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3811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Solving the Implicit Integration</a:t>
            </a:r>
          </a:p>
        </p:txBody>
      </p:sp>
      <p:sp>
        <p:nvSpPr>
          <p:cNvPr id="11438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47663" y="1219200"/>
            <a:ext cx="8415337" cy="5029200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To solve for             , we need to compute</a:t>
            </a:r>
          </a:p>
          <a:p>
            <a:r>
              <a:rPr lang="en-US" altLang="zh-TW" sz="2800">
                <a:ea typeface="新細明體" charset="-120"/>
              </a:rPr>
              <a:t>Easy for few springs/dampers</a:t>
            </a:r>
          </a:p>
          <a:p>
            <a:r>
              <a:rPr lang="en-US" altLang="zh-TW" sz="2800">
                <a:ea typeface="新細明體" charset="-120"/>
              </a:rPr>
              <a:t>Difficult for a complex model</a:t>
            </a:r>
          </a:p>
          <a:p>
            <a:r>
              <a:rPr lang="en-US" altLang="zh-TW" sz="2800">
                <a:ea typeface="新細明體" charset="-120"/>
              </a:rPr>
              <a:t>Compute forces from a potential energy function</a:t>
            </a:r>
          </a:p>
          <a:p>
            <a:endParaRPr lang="zh-TW" altLang="en-US" sz="2800">
              <a:ea typeface="新細明體" charset="-120"/>
            </a:endParaRPr>
          </a:p>
        </p:txBody>
      </p:sp>
      <p:graphicFrame>
        <p:nvGraphicFramePr>
          <p:cNvPr id="1143813" name="Object 5"/>
          <p:cNvGraphicFramePr>
            <a:graphicFrameLocks noChangeAspect="1"/>
          </p:cNvGraphicFramePr>
          <p:nvPr/>
        </p:nvGraphicFramePr>
        <p:xfrm>
          <a:off x="7491413" y="1208088"/>
          <a:ext cx="1195387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909" name="方程式" r:id="rId5" imgW="469800" imgH="393480" progId="Equation.3">
                  <p:embed/>
                </p:oleObj>
              </mc:Choice>
              <mc:Fallback>
                <p:oleObj name="方程式" r:id="rId5" imgW="469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1413" y="1208088"/>
                        <a:ext cx="1195387" cy="1001712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43831" name="Group 23"/>
          <p:cNvGrpSpPr>
            <a:grpSpLocks/>
          </p:cNvGrpSpPr>
          <p:nvPr/>
        </p:nvGrpSpPr>
        <p:grpSpPr bwMode="auto">
          <a:xfrm>
            <a:off x="533400" y="5334000"/>
            <a:ext cx="8086725" cy="1284288"/>
            <a:chOff x="336" y="3360"/>
            <a:chExt cx="5094" cy="809"/>
          </a:xfrm>
        </p:grpSpPr>
        <p:sp>
          <p:nvSpPr>
            <p:cNvPr id="1143819" name="Text Box 11"/>
            <p:cNvSpPr txBox="1">
              <a:spLocks noChangeArrowheads="1"/>
            </p:cNvSpPr>
            <p:nvPr/>
          </p:nvSpPr>
          <p:spPr bwMode="auto">
            <a:xfrm>
              <a:off x="336" y="3367"/>
              <a:ext cx="343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>
                  <a:ea typeface="新細明體" charset="-120"/>
                </a:rPr>
                <a:t>An inaccurate but useful interpretation:</a:t>
              </a:r>
            </a:p>
            <a:p>
              <a:r>
                <a:rPr lang="en-US" altLang="zh-TW" sz="2000">
                  <a:ea typeface="新細明體" charset="-120"/>
                </a:rPr>
                <a:t>Consider work generated by an external force, </a:t>
              </a:r>
            </a:p>
            <a:p>
              <a:r>
                <a:rPr lang="en-US" altLang="zh-TW" sz="2000">
                  <a:ea typeface="新細明體" charset="-120"/>
                </a:rPr>
                <a:t>For potential energy by internal force, </a:t>
              </a:r>
              <a:endParaRPr lang="en-US" altLang="zh-TW">
                <a:ea typeface="新細明體" charset="-120"/>
              </a:endParaRPr>
            </a:p>
          </p:txBody>
        </p:sp>
        <p:graphicFrame>
          <p:nvGraphicFramePr>
            <p:cNvPr id="1143820" name="Object 12"/>
            <p:cNvGraphicFramePr>
              <a:graphicFrameLocks noChangeAspect="1"/>
            </p:cNvGraphicFramePr>
            <p:nvPr/>
          </p:nvGraphicFramePr>
          <p:xfrm>
            <a:off x="3696" y="3465"/>
            <a:ext cx="818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910" name="方程式" r:id="rId7" imgW="571320" imgH="228600" progId="Equation.3">
                    <p:embed/>
                  </p:oleObj>
                </mc:Choice>
                <mc:Fallback>
                  <p:oleObj name="方程式" r:id="rId7" imgW="5713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465"/>
                          <a:ext cx="818" cy="327"/>
                        </a:xfrm>
                        <a:prstGeom prst="rect">
                          <a:avLst/>
                        </a:pr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3821" name="Object 13"/>
            <p:cNvGraphicFramePr>
              <a:graphicFrameLocks noChangeAspect="1"/>
            </p:cNvGraphicFramePr>
            <p:nvPr/>
          </p:nvGraphicFramePr>
          <p:xfrm>
            <a:off x="4779" y="3360"/>
            <a:ext cx="651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911" name="方程式" r:id="rId9" imgW="507960" imgH="393480" progId="Equation.3">
                    <p:embed/>
                  </p:oleObj>
                </mc:Choice>
                <mc:Fallback>
                  <p:oleObj name="方程式" r:id="rId9" imgW="50796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9" y="3360"/>
                          <a:ext cx="651" cy="504"/>
                        </a:xfrm>
                        <a:prstGeom prst="rect">
                          <a:avLst/>
                        </a:pr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3822" name="Line 14"/>
            <p:cNvSpPr>
              <a:spLocks noChangeShapeType="1"/>
            </p:cNvSpPr>
            <p:nvPr/>
          </p:nvSpPr>
          <p:spPr bwMode="auto">
            <a:xfrm>
              <a:off x="4512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aphicFrame>
          <p:nvGraphicFramePr>
            <p:cNvPr id="1143823" name="Object 15"/>
            <p:cNvGraphicFramePr>
              <a:graphicFrameLocks noChangeAspect="1"/>
            </p:cNvGraphicFramePr>
            <p:nvPr/>
          </p:nvGraphicFramePr>
          <p:xfrm>
            <a:off x="3504" y="3744"/>
            <a:ext cx="1057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912" name="方程式" r:id="rId11" imgW="977760" imgH="393480" progId="Equation.3">
                    <p:embed/>
                  </p:oleObj>
                </mc:Choice>
                <mc:Fallback>
                  <p:oleObj name="方程式" r:id="rId11" imgW="97776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3744"/>
                          <a:ext cx="1057" cy="425"/>
                        </a:xfrm>
                        <a:prstGeom prst="rect">
                          <a:avLst/>
                        </a:pr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43828" name="Text Box 20"/>
          <p:cNvSpPr txBox="1">
            <a:spLocks noChangeArrowheads="1"/>
          </p:cNvSpPr>
          <p:nvPr/>
        </p:nvSpPr>
        <p:spPr bwMode="auto">
          <a:xfrm>
            <a:off x="2971800" y="4191000"/>
            <a:ext cx="5532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chemeClr val="accent1"/>
                </a:solidFill>
                <a:ea typeface="新細明體" charset="-120"/>
              </a:rPr>
              <a:t>Damping force cannot be derived!</a:t>
            </a:r>
          </a:p>
        </p:txBody>
      </p:sp>
      <p:graphicFrame>
        <p:nvGraphicFramePr>
          <p:cNvPr id="1143829" name="Object 21"/>
          <p:cNvGraphicFramePr>
            <a:graphicFrameLocks noChangeAspect="1"/>
          </p:cNvGraphicFramePr>
          <p:nvPr/>
        </p:nvGraphicFramePr>
        <p:xfrm>
          <a:off x="990600" y="4267200"/>
          <a:ext cx="145415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913" name="方程式" r:id="rId13" imgW="571320" imgH="393480" progId="Equation.3">
                  <p:embed/>
                </p:oleObj>
              </mc:Choice>
              <mc:Fallback>
                <p:oleObj name="方程式" r:id="rId13" imgW="571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267200"/>
                        <a:ext cx="1454150" cy="10017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3830" name="Object 22"/>
          <p:cNvGraphicFramePr>
            <a:graphicFrameLocks noChangeAspect="1"/>
          </p:cNvGraphicFramePr>
          <p:nvPr/>
        </p:nvGraphicFramePr>
        <p:xfrm>
          <a:off x="1447800" y="3733800"/>
          <a:ext cx="8731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914" name="方程式" r:id="rId15" imgW="342720" imgH="203040" progId="Equation.3">
                  <p:embed/>
                </p:oleObj>
              </mc:Choice>
              <mc:Fallback>
                <p:oleObj name="方程式" r:id="rId15" imgW="342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733800"/>
                        <a:ext cx="873125" cy="51593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02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8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A6C638-5C45-4488-A658-90FAB2889536}" type="slidenum">
              <a:rPr lang="zh-TW" altLang="en-US"/>
              <a:pPr/>
              <a:t>37</a:t>
            </a:fld>
            <a:endParaRPr lang="en-US" altLang="zh-TW"/>
          </a:p>
        </p:txBody>
      </p:sp>
      <p:graphicFrame>
        <p:nvGraphicFramePr>
          <p:cNvPr id="1211394" name="Object 2"/>
          <p:cNvGraphicFramePr>
            <a:graphicFrameLocks noChangeAspect="1"/>
          </p:cNvGraphicFramePr>
          <p:nvPr/>
        </p:nvGraphicFramePr>
        <p:xfrm>
          <a:off x="2667000" y="1282700"/>
          <a:ext cx="12954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918" name="方程式" r:id="rId4" imgW="444240" imgH="190440" progId="Equation.3">
                  <p:embed/>
                </p:oleObj>
              </mc:Choice>
              <mc:Fallback>
                <p:oleObj name="方程式" r:id="rId4" imgW="4442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282700"/>
                        <a:ext cx="1295400" cy="5572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395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Solving the Implicit Integration</a:t>
            </a:r>
          </a:p>
        </p:txBody>
      </p:sp>
      <p:sp>
        <p:nvSpPr>
          <p:cNvPr id="12113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47663" y="1219200"/>
            <a:ext cx="8415337" cy="5029200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To solve for             , we need to compute</a:t>
            </a:r>
          </a:p>
          <a:p>
            <a:endParaRPr lang="en-US" altLang="zh-TW" sz="2800">
              <a:ea typeface="新細明體" charset="-120"/>
            </a:endParaRPr>
          </a:p>
          <a:p>
            <a:r>
              <a:rPr lang="en-US" altLang="zh-TW" sz="2800">
                <a:ea typeface="新細明體" charset="-120"/>
              </a:rPr>
              <a:t>Compute forces from a special energy function</a:t>
            </a:r>
          </a:p>
          <a:p>
            <a:endParaRPr lang="zh-TW" altLang="en-US" sz="2800">
              <a:ea typeface="新細明體" charset="-120"/>
            </a:endParaRPr>
          </a:p>
        </p:txBody>
      </p:sp>
      <p:graphicFrame>
        <p:nvGraphicFramePr>
          <p:cNvPr id="1211397" name="Object 5"/>
          <p:cNvGraphicFramePr>
            <a:graphicFrameLocks noChangeAspect="1"/>
          </p:cNvGraphicFramePr>
          <p:nvPr/>
        </p:nvGraphicFramePr>
        <p:xfrm>
          <a:off x="7391400" y="1143000"/>
          <a:ext cx="1195388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919" name="方程式" r:id="rId6" imgW="469800" imgH="393480" progId="Equation.3">
                  <p:embed/>
                </p:oleObj>
              </mc:Choice>
              <mc:Fallback>
                <p:oleObj name="方程式" r:id="rId6" imgW="469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143000"/>
                        <a:ext cx="1195388" cy="10017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1398" name="Object 6"/>
          <p:cNvGraphicFramePr>
            <a:graphicFrameLocks noChangeAspect="1"/>
          </p:cNvGraphicFramePr>
          <p:nvPr/>
        </p:nvGraphicFramePr>
        <p:xfrm>
          <a:off x="4662488" y="3124200"/>
          <a:ext cx="4329112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920" name="方程式" r:id="rId8" imgW="1701720" imgH="393480" progId="Equation.3">
                  <p:embed/>
                </p:oleObj>
              </mc:Choice>
              <mc:Fallback>
                <p:oleObj name="方程式" r:id="rId8" imgW="1701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3124200"/>
                        <a:ext cx="4329112" cy="10017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1399" name="Object 7"/>
          <p:cNvGraphicFramePr>
            <a:graphicFrameLocks noChangeAspect="1"/>
          </p:cNvGraphicFramePr>
          <p:nvPr/>
        </p:nvGraphicFramePr>
        <p:xfrm>
          <a:off x="685800" y="3048000"/>
          <a:ext cx="3457575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921" name="方程式" r:id="rId10" imgW="1358640" imgH="393480" progId="Equation.3">
                  <p:embed/>
                </p:oleObj>
              </mc:Choice>
              <mc:Fallback>
                <p:oleObj name="方程式" r:id="rId10" imgW="1358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3457575" cy="10017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400" name="Text Box 8"/>
          <p:cNvSpPr txBox="1">
            <a:spLocks noChangeArrowheads="1"/>
          </p:cNvSpPr>
          <p:nvPr/>
        </p:nvSpPr>
        <p:spPr bwMode="auto">
          <a:xfrm>
            <a:off x="2743200" y="4267200"/>
            <a:ext cx="586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TW" sz="2400">
                <a:ea typeface="新細明體" charset="-120"/>
              </a:rPr>
              <a:t>vector condition we want to be zero</a:t>
            </a:r>
          </a:p>
        </p:txBody>
      </p:sp>
      <p:sp>
        <p:nvSpPr>
          <p:cNvPr id="1211401" name="Line 9"/>
          <p:cNvSpPr>
            <a:spLocks noChangeShapeType="1"/>
          </p:cNvSpPr>
          <p:nvPr/>
        </p:nvSpPr>
        <p:spPr bwMode="auto">
          <a:xfrm flipH="1" flipV="1">
            <a:off x="2940050" y="3902075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211402" name="Object 10"/>
          <p:cNvGraphicFramePr>
            <a:graphicFrameLocks noChangeAspect="1"/>
          </p:cNvGraphicFramePr>
          <p:nvPr/>
        </p:nvGraphicFramePr>
        <p:xfrm>
          <a:off x="1428750" y="4956175"/>
          <a:ext cx="6496050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922" name="方程式" r:id="rId12" imgW="2552400" imgH="507960" progId="Equation.3">
                  <p:embed/>
                </p:oleObj>
              </mc:Choice>
              <mc:Fallback>
                <p:oleObj name="方程式" r:id="rId12" imgW="25524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4956175"/>
                        <a:ext cx="6496050" cy="129222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403" name="Text Box 11"/>
          <p:cNvSpPr txBox="1">
            <a:spLocks noChangeArrowheads="1"/>
          </p:cNvSpPr>
          <p:nvPr/>
        </p:nvSpPr>
        <p:spPr bwMode="auto">
          <a:xfrm>
            <a:off x="457200" y="3860800"/>
            <a:ext cx="862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charset="-120"/>
              </a:rPr>
              <a:t>scalar</a:t>
            </a:r>
          </a:p>
        </p:txBody>
      </p:sp>
      <p:sp>
        <p:nvSpPr>
          <p:cNvPr id="1211404" name="Line 12"/>
          <p:cNvSpPr>
            <a:spLocks noChangeShapeType="1"/>
          </p:cNvSpPr>
          <p:nvPr/>
        </p:nvSpPr>
        <p:spPr bwMode="auto">
          <a:xfrm flipV="1">
            <a:off x="838200" y="3733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211405" name="Object 13"/>
          <p:cNvGraphicFramePr>
            <a:graphicFrameLocks noChangeAspect="1"/>
          </p:cNvGraphicFramePr>
          <p:nvPr/>
        </p:nvGraphicFramePr>
        <p:xfrm>
          <a:off x="457200" y="4343400"/>
          <a:ext cx="180975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923" name="方程式" r:id="rId14" imgW="711000" imgH="253800" progId="Equation.3">
                  <p:embed/>
                </p:oleObj>
              </mc:Choice>
              <mc:Fallback>
                <p:oleObj name="方程式" r:id="rId14" imgW="7110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343400"/>
                        <a:ext cx="1809750" cy="6461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5731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90F86-58D3-441F-9A09-2BB9E9A5219A}" type="slidenum">
              <a:rPr lang="zh-TW" altLang="en-US"/>
              <a:pPr/>
              <a:t>38</a:t>
            </a:fld>
            <a:endParaRPr lang="en-US" altLang="zh-TW"/>
          </a:p>
        </p:txBody>
      </p:sp>
      <p:graphicFrame>
        <p:nvGraphicFramePr>
          <p:cNvPr id="1213442" name="Object 2"/>
          <p:cNvGraphicFramePr>
            <a:graphicFrameLocks noChangeAspect="1"/>
          </p:cNvGraphicFramePr>
          <p:nvPr/>
        </p:nvGraphicFramePr>
        <p:xfrm>
          <a:off x="2667000" y="1282700"/>
          <a:ext cx="12954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56" name="方程式" r:id="rId4" imgW="444240" imgH="190440" progId="Equation.3">
                  <p:embed/>
                </p:oleObj>
              </mc:Choice>
              <mc:Fallback>
                <p:oleObj name="方程式" r:id="rId4" imgW="4442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282700"/>
                        <a:ext cx="1295400" cy="5572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3443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Solving the Implicit Integration</a:t>
            </a:r>
          </a:p>
        </p:txBody>
      </p:sp>
      <p:sp>
        <p:nvSpPr>
          <p:cNvPr id="12134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47663" y="1219200"/>
            <a:ext cx="8415337" cy="5029200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To solve for             , we need to compute</a:t>
            </a:r>
          </a:p>
          <a:p>
            <a:endParaRPr lang="en-US" altLang="zh-TW" sz="2800">
              <a:ea typeface="新細明體" charset="-120"/>
            </a:endParaRPr>
          </a:p>
          <a:p>
            <a:r>
              <a:rPr lang="en-US" altLang="zh-TW" sz="2800">
                <a:ea typeface="新細明體" charset="-120"/>
              </a:rPr>
              <a:t>Compute forces from a special energy function</a:t>
            </a:r>
          </a:p>
          <a:p>
            <a:endParaRPr lang="zh-TW" altLang="en-US" sz="2800">
              <a:ea typeface="新細明體" charset="-120"/>
            </a:endParaRPr>
          </a:p>
        </p:txBody>
      </p:sp>
      <p:graphicFrame>
        <p:nvGraphicFramePr>
          <p:cNvPr id="1213445" name="Object 5"/>
          <p:cNvGraphicFramePr>
            <a:graphicFrameLocks noChangeAspect="1"/>
          </p:cNvGraphicFramePr>
          <p:nvPr/>
        </p:nvGraphicFramePr>
        <p:xfrm>
          <a:off x="7391400" y="1143000"/>
          <a:ext cx="1195388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57" name="方程式" r:id="rId6" imgW="469800" imgH="393480" progId="Equation.3">
                  <p:embed/>
                </p:oleObj>
              </mc:Choice>
              <mc:Fallback>
                <p:oleObj name="方程式" r:id="rId6" imgW="469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143000"/>
                        <a:ext cx="1195388" cy="10017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3446" name="Object 6"/>
          <p:cNvGraphicFramePr>
            <a:graphicFrameLocks noChangeAspect="1"/>
          </p:cNvGraphicFramePr>
          <p:nvPr/>
        </p:nvGraphicFramePr>
        <p:xfrm>
          <a:off x="4565650" y="3074988"/>
          <a:ext cx="452278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58" name="方程式" r:id="rId8" imgW="1777680" imgH="431640" progId="Equation.3">
                  <p:embed/>
                </p:oleObj>
              </mc:Choice>
              <mc:Fallback>
                <p:oleObj name="方程式" r:id="rId8" imgW="1777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5650" y="3074988"/>
                        <a:ext cx="4522788" cy="110013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3447" name="Object 7"/>
          <p:cNvGraphicFramePr>
            <a:graphicFrameLocks noChangeAspect="1"/>
          </p:cNvGraphicFramePr>
          <p:nvPr/>
        </p:nvGraphicFramePr>
        <p:xfrm>
          <a:off x="685800" y="3048000"/>
          <a:ext cx="3457575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59" name="方程式" r:id="rId10" imgW="1358640" imgH="393480" progId="Equation.3">
                  <p:embed/>
                </p:oleObj>
              </mc:Choice>
              <mc:Fallback>
                <p:oleObj name="方程式" r:id="rId10" imgW="1358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3457575" cy="10017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3448" name="Text Box 8"/>
          <p:cNvSpPr txBox="1">
            <a:spLocks noChangeArrowheads="1"/>
          </p:cNvSpPr>
          <p:nvPr/>
        </p:nvSpPr>
        <p:spPr bwMode="auto">
          <a:xfrm>
            <a:off x="2743200" y="4267200"/>
            <a:ext cx="586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TW" sz="2400">
                <a:ea typeface="新細明體" charset="-120"/>
              </a:rPr>
              <a:t>vector condition we want to be zero</a:t>
            </a:r>
          </a:p>
        </p:txBody>
      </p:sp>
      <p:sp>
        <p:nvSpPr>
          <p:cNvPr id="1213449" name="Line 9"/>
          <p:cNvSpPr>
            <a:spLocks noChangeShapeType="1"/>
          </p:cNvSpPr>
          <p:nvPr/>
        </p:nvSpPr>
        <p:spPr bwMode="auto">
          <a:xfrm flipH="1" flipV="1">
            <a:off x="2940050" y="3902075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3450" name="Text Box 10"/>
          <p:cNvSpPr txBox="1">
            <a:spLocks noChangeArrowheads="1"/>
          </p:cNvSpPr>
          <p:nvPr/>
        </p:nvSpPr>
        <p:spPr bwMode="auto">
          <a:xfrm>
            <a:off x="457200" y="3860800"/>
            <a:ext cx="862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charset="-120"/>
              </a:rPr>
              <a:t>scalar</a:t>
            </a:r>
          </a:p>
        </p:txBody>
      </p:sp>
      <p:sp>
        <p:nvSpPr>
          <p:cNvPr id="1213451" name="Line 11"/>
          <p:cNvSpPr>
            <a:spLocks noChangeShapeType="1"/>
          </p:cNvSpPr>
          <p:nvPr/>
        </p:nvSpPr>
        <p:spPr bwMode="auto">
          <a:xfrm flipV="1">
            <a:off x="838200" y="3733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213452" name="Object 12"/>
          <p:cNvGraphicFramePr>
            <a:graphicFrameLocks noChangeAspect="1"/>
          </p:cNvGraphicFramePr>
          <p:nvPr/>
        </p:nvGraphicFramePr>
        <p:xfrm>
          <a:off x="7010400" y="5210175"/>
          <a:ext cx="19065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60" name="方程式" r:id="rId12" imgW="749160" imgH="228600" progId="Equation.3">
                  <p:embed/>
                </p:oleObj>
              </mc:Choice>
              <mc:Fallback>
                <p:oleObj name="方程式" r:id="rId12" imgW="749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5210175"/>
                        <a:ext cx="1906588" cy="58102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3453" name="Object 13"/>
          <p:cNvGraphicFramePr>
            <a:graphicFrameLocks noChangeAspect="1"/>
          </p:cNvGraphicFramePr>
          <p:nvPr/>
        </p:nvGraphicFramePr>
        <p:xfrm>
          <a:off x="4343400" y="5105400"/>
          <a:ext cx="22955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61" name="方程式" r:id="rId14" imgW="901440" imgH="393480" progId="Equation.3">
                  <p:embed/>
                </p:oleObj>
              </mc:Choice>
              <mc:Fallback>
                <p:oleObj name="方程式" r:id="rId14" imgW="901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105400"/>
                        <a:ext cx="2295525" cy="100012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3454" name="Object 14"/>
          <p:cNvGraphicFramePr>
            <a:graphicFrameLocks noChangeAspect="1"/>
          </p:cNvGraphicFramePr>
          <p:nvPr/>
        </p:nvGraphicFramePr>
        <p:xfrm>
          <a:off x="2286000" y="5257800"/>
          <a:ext cx="13906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62" name="方程式" r:id="rId16" imgW="545760" imgH="190440" progId="Equation.3">
                  <p:embed/>
                </p:oleObj>
              </mc:Choice>
              <mc:Fallback>
                <p:oleObj name="方程式" r:id="rId16" imgW="5457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257800"/>
                        <a:ext cx="1390650" cy="48418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834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FF1BE0-CB8C-422C-849C-0ADC346B2667}" type="slidenum">
              <a:rPr lang="zh-TW" altLang="en-US"/>
              <a:pPr/>
              <a:t>39</a:t>
            </a:fld>
            <a:endParaRPr lang="en-US" altLang="zh-TW"/>
          </a:p>
        </p:txBody>
      </p:sp>
      <p:graphicFrame>
        <p:nvGraphicFramePr>
          <p:cNvPr id="1215490" name="Object 2"/>
          <p:cNvGraphicFramePr>
            <a:graphicFrameLocks noChangeAspect="1"/>
          </p:cNvGraphicFramePr>
          <p:nvPr/>
        </p:nvGraphicFramePr>
        <p:xfrm>
          <a:off x="2667000" y="1282700"/>
          <a:ext cx="12954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94" name="方程式" r:id="rId4" imgW="444240" imgH="190440" progId="Equation.3">
                  <p:embed/>
                </p:oleObj>
              </mc:Choice>
              <mc:Fallback>
                <p:oleObj name="方程式" r:id="rId4" imgW="4442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282700"/>
                        <a:ext cx="1295400" cy="5572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491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Solving the Implicit Integration</a:t>
            </a:r>
          </a:p>
        </p:txBody>
      </p:sp>
      <p:sp>
        <p:nvSpPr>
          <p:cNvPr id="12154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47663" y="1219200"/>
            <a:ext cx="8415337" cy="5029200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To solve for             , we need to compute</a:t>
            </a:r>
          </a:p>
          <a:p>
            <a:endParaRPr lang="en-US" altLang="zh-TW" sz="2800">
              <a:ea typeface="新細明體" charset="-120"/>
            </a:endParaRPr>
          </a:p>
          <a:p>
            <a:r>
              <a:rPr lang="en-US" altLang="zh-TW" sz="2800">
                <a:ea typeface="新細明體" charset="-120"/>
              </a:rPr>
              <a:t>Compute forces from a special energy function</a:t>
            </a:r>
          </a:p>
          <a:p>
            <a:endParaRPr lang="zh-TW" altLang="en-US" sz="2800">
              <a:ea typeface="新細明體" charset="-120"/>
            </a:endParaRPr>
          </a:p>
        </p:txBody>
      </p:sp>
      <p:graphicFrame>
        <p:nvGraphicFramePr>
          <p:cNvPr id="1215493" name="Object 5"/>
          <p:cNvGraphicFramePr>
            <a:graphicFrameLocks noChangeAspect="1"/>
          </p:cNvGraphicFramePr>
          <p:nvPr/>
        </p:nvGraphicFramePr>
        <p:xfrm>
          <a:off x="7391400" y="1143000"/>
          <a:ext cx="1195388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95" name="方程式" r:id="rId6" imgW="469800" imgH="393480" progId="Equation.3">
                  <p:embed/>
                </p:oleObj>
              </mc:Choice>
              <mc:Fallback>
                <p:oleObj name="方程式" r:id="rId6" imgW="469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143000"/>
                        <a:ext cx="1195388" cy="10017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5494" name="Object 6"/>
          <p:cNvGraphicFramePr>
            <a:graphicFrameLocks noChangeAspect="1"/>
          </p:cNvGraphicFramePr>
          <p:nvPr/>
        </p:nvGraphicFramePr>
        <p:xfrm>
          <a:off x="4565650" y="3074988"/>
          <a:ext cx="452278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96" name="方程式" r:id="rId8" imgW="1777680" imgH="431640" progId="Equation.3">
                  <p:embed/>
                </p:oleObj>
              </mc:Choice>
              <mc:Fallback>
                <p:oleObj name="方程式" r:id="rId8" imgW="1777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5650" y="3074988"/>
                        <a:ext cx="4522788" cy="110013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5495" name="Object 7"/>
          <p:cNvGraphicFramePr>
            <a:graphicFrameLocks noChangeAspect="1"/>
          </p:cNvGraphicFramePr>
          <p:nvPr/>
        </p:nvGraphicFramePr>
        <p:xfrm>
          <a:off x="685800" y="3048000"/>
          <a:ext cx="3457575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97" name="方程式" r:id="rId10" imgW="1358640" imgH="393480" progId="Equation.3">
                  <p:embed/>
                </p:oleObj>
              </mc:Choice>
              <mc:Fallback>
                <p:oleObj name="方程式" r:id="rId10" imgW="1358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3457575" cy="10017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5496" name="Object 8"/>
          <p:cNvGraphicFramePr>
            <a:graphicFrameLocks noChangeAspect="1"/>
          </p:cNvGraphicFramePr>
          <p:nvPr/>
        </p:nvGraphicFramePr>
        <p:xfrm>
          <a:off x="1143000" y="5119688"/>
          <a:ext cx="6689725" cy="135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98" name="方程式" r:id="rId12" imgW="2628720" imgH="533160" progId="Equation.3">
                  <p:embed/>
                </p:oleObj>
              </mc:Choice>
              <mc:Fallback>
                <p:oleObj name="方程式" r:id="rId12" imgW="262872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119688"/>
                        <a:ext cx="6689725" cy="1357312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497" name="Text Box 9"/>
          <p:cNvSpPr txBox="1">
            <a:spLocks noChangeArrowheads="1"/>
          </p:cNvSpPr>
          <p:nvPr/>
        </p:nvSpPr>
        <p:spPr bwMode="auto">
          <a:xfrm>
            <a:off x="457200" y="3860800"/>
            <a:ext cx="862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charset="-120"/>
              </a:rPr>
              <a:t>scalar</a:t>
            </a:r>
          </a:p>
        </p:txBody>
      </p:sp>
      <p:sp>
        <p:nvSpPr>
          <p:cNvPr id="1215498" name="Line 10"/>
          <p:cNvSpPr>
            <a:spLocks noChangeShapeType="1"/>
          </p:cNvSpPr>
          <p:nvPr/>
        </p:nvSpPr>
        <p:spPr bwMode="auto">
          <a:xfrm flipV="1">
            <a:off x="838200" y="3733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215499" name="Object 11"/>
          <p:cNvGraphicFramePr>
            <a:graphicFrameLocks noChangeAspect="1"/>
          </p:cNvGraphicFramePr>
          <p:nvPr/>
        </p:nvGraphicFramePr>
        <p:xfrm>
          <a:off x="457200" y="4343400"/>
          <a:ext cx="180975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99" name="方程式" r:id="rId14" imgW="711000" imgH="253800" progId="Equation.3">
                  <p:embed/>
                </p:oleObj>
              </mc:Choice>
              <mc:Fallback>
                <p:oleObj name="方程式" r:id="rId14" imgW="7110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343400"/>
                        <a:ext cx="1809750" cy="6461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5500" name="Object 12"/>
          <p:cNvGraphicFramePr>
            <a:graphicFrameLocks noChangeAspect="1"/>
          </p:cNvGraphicFramePr>
          <p:nvPr/>
        </p:nvGraphicFramePr>
        <p:xfrm>
          <a:off x="3048000" y="4267200"/>
          <a:ext cx="16764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00" name="方程式" r:id="rId16" imgW="850680" imgH="431640" progId="Equation.3">
                  <p:embed/>
                </p:oleObj>
              </mc:Choice>
              <mc:Fallback>
                <p:oleObj name="方程式" r:id="rId16" imgW="850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267200"/>
                        <a:ext cx="1676400" cy="8493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5501" name="Object 13"/>
          <p:cNvGraphicFramePr>
            <a:graphicFrameLocks noChangeAspect="1"/>
          </p:cNvGraphicFramePr>
          <p:nvPr/>
        </p:nvGraphicFramePr>
        <p:xfrm>
          <a:off x="5181600" y="4300538"/>
          <a:ext cx="171767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01" name="方程式" r:id="rId18" imgW="914400" imgH="469800" progId="Equation.3">
                  <p:embed/>
                </p:oleObj>
              </mc:Choice>
              <mc:Fallback>
                <p:oleObj name="方程式" r:id="rId18" imgW="91440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300538"/>
                        <a:ext cx="1717675" cy="881062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0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FC0751-3249-439F-94A1-40831A4E0C7C}" type="slidenum">
              <a:rPr lang="zh-TW" altLang="en-US"/>
              <a:pPr/>
              <a:t>4</a:t>
            </a:fld>
            <a:endParaRPr lang="en-US" altLang="zh-TW"/>
          </a:p>
        </p:txBody>
      </p:sp>
      <p:sp>
        <p:nvSpPr>
          <p:cNvPr id="109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Challenges of Cloth Simulation</a:t>
            </a:r>
          </a:p>
        </p:txBody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Realistic cloth</a:t>
            </a:r>
          </a:p>
          <a:p>
            <a:r>
              <a:rPr lang="en-US" altLang="zh-TW">
                <a:ea typeface="新細明體" charset="-120"/>
              </a:rPr>
              <a:t>Interactive cloth</a:t>
            </a:r>
          </a:p>
          <a:p>
            <a:r>
              <a:rPr lang="en-US" altLang="zh-TW">
                <a:ea typeface="新細明體" charset="-120"/>
              </a:rPr>
              <a:t>Stable cloth</a:t>
            </a:r>
          </a:p>
          <a:p>
            <a:r>
              <a:rPr lang="en-US" altLang="zh-TW">
                <a:ea typeface="新細明體" charset="-120"/>
              </a:rPr>
              <a:t>Complex cloth</a:t>
            </a:r>
          </a:p>
          <a:p>
            <a:r>
              <a:rPr lang="en-US" altLang="zh-TW">
                <a:ea typeface="新細明體" charset="-120"/>
              </a:rPr>
              <a:t>Collision detection/handling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9B0C92-6B61-4F9E-9DDC-00DAA5568931}" type="slidenum">
              <a:rPr lang="zh-TW" altLang="en-US"/>
              <a:pPr/>
              <a:t>40</a:t>
            </a:fld>
            <a:endParaRPr lang="en-US" altLang="zh-TW"/>
          </a:p>
        </p:txBody>
      </p:sp>
      <p:sp>
        <p:nvSpPr>
          <p:cNvPr id="118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6962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Triangle-based Cloth Model</a:t>
            </a:r>
          </a:p>
        </p:txBody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Particles are linked like a triangular mesh</a:t>
            </a:r>
          </a:p>
          <a:p>
            <a:r>
              <a:rPr lang="en-US" altLang="zh-TW">
                <a:ea typeface="新細明體" charset="-120"/>
              </a:rPr>
              <a:t>Energy defined over finite regions</a:t>
            </a:r>
          </a:p>
          <a:p>
            <a:r>
              <a:rPr lang="en-US" altLang="zh-TW">
                <a:ea typeface="新細明體" charset="-120"/>
              </a:rPr>
              <a:t>How do we determine stretch and shear on triangles?</a:t>
            </a:r>
          </a:p>
        </p:txBody>
      </p:sp>
      <p:graphicFrame>
        <p:nvGraphicFramePr>
          <p:cNvPr id="1185796" name="Object 4"/>
          <p:cNvGraphicFramePr>
            <a:graphicFrameLocks noChangeAspect="1"/>
          </p:cNvGraphicFramePr>
          <p:nvPr/>
        </p:nvGraphicFramePr>
        <p:xfrm>
          <a:off x="2819400" y="4267200"/>
          <a:ext cx="4103688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20" name="方程式" r:id="rId3" imgW="571320" imgH="203040" progId="Equation.3">
                  <p:embed/>
                </p:oleObj>
              </mc:Choice>
              <mc:Fallback>
                <p:oleObj name="方程式" r:id="rId3" imgW="571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267200"/>
                        <a:ext cx="4103688" cy="145573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00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8AB110-34C4-4E7C-B8C0-FBE0541D81F8}" type="slidenum">
              <a:rPr lang="zh-TW" altLang="en-US"/>
              <a:pPr/>
              <a:t>41</a:t>
            </a:fld>
            <a:endParaRPr lang="en-US" altLang="zh-TW"/>
          </a:p>
        </p:txBody>
      </p:sp>
      <p:sp>
        <p:nvSpPr>
          <p:cNvPr id="114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Basic Idea </a:t>
            </a:r>
          </a:p>
        </p:txBody>
      </p:sp>
      <p:sp>
        <p:nvSpPr>
          <p:cNvPr id="1144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43000"/>
            <a:ext cx="8229600" cy="5040313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Represent cloth surface as a triangular surface embedded in 3D</a:t>
            </a:r>
          </a:p>
          <a:p>
            <a:pPr lvl="1"/>
            <a:r>
              <a:rPr lang="en-US" altLang="zh-TW" sz="2300">
                <a:ea typeface="新細明體" charset="-120"/>
              </a:rPr>
              <a:t>Locally linear mapping w(u,v)</a:t>
            </a:r>
          </a:p>
          <a:p>
            <a:r>
              <a:rPr lang="en-US" altLang="zh-TW" sz="2800">
                <a:ea typeface="新細明體" charset="-120"/>
              </a:rPr>
              <a:t>Measure deformation using</a:t>
            </a:r>
            <a:r>
              <a:rPr lang="en-US" altLang="zh-TW">
                <a:ea typeface="新細明體" charset="-120"/>
              </a:rPr>
              <a:t> </a:t>
            </a:r>
          </a:p>
        </p:txBody>
      </p:sp>
      <p:pic>
        <p:nvPicPr>
          <p:cNvPr id="11448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352800"/>
            <a:ext cx="5564188" cy="318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4837" name="Text Box 5"/>
          <p:cNvSpPr txBox="1">
            <a:spLocks noChangeArrowheads="1"/>
          </p:cNvSpPr>
          <p:nvPr/>
        </p:nvSpPr>
        <p:spPr bwMode="auto">
          <a:xfrm>
            <a:off x="6400800" y="6324600"/>
            <a:ext cx="2463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imes New Roman" pitchFamily="18" charset="0"/>
                <a:ea typeface="新細明體" charset="-120"/>
              </a:rPr>
              <a:t>Courtesy of Chris Twigg</a:t>
            </a:r>
          </a:p>
        </p:txBody>
      </p:sp>
      <p:sp>
        <p:nvSpPr>
          <p:cNvPr id="1144838" name="Text Box 6"/>
          <p:cNvSpPr txBox="1">
            <a:spLocks noChangeArrowheads="1"/>
          </p:cNvSpPr>
          <p:nvPr/>
        </p:nvSpPr>
        <p:spPr bwMode="auto">
          <a:xfrm>
            <a:off x="1116013" y="3886200"/>
            <a:ext cx="327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000">
                <a:solidFill>
                  <a:srgbClr val="FFFF66"/>
                </a:solidFill>
                <a:latin typeface="Tahoma" pitchFamily="34" charset="0"/>
                <a:ea typeface="新細明體" charset="-120"/>
              </a:rPr>
              <a:t>Texture coordinate (planar)</a:t>
            </a:r>
          </a:p>
        </p:txBody>
      </p:sp>
      <p:sp>
        <p:nvSpPr>
          <p:cNvPr id="1144839" name="Text Box 7"/>
          <p:cNvSpPr txBox="1">
            <a:spLocks noChangeArrowheads="1"/>
          </p:cNvSpPr>
          <p:nvPr/>
        </p:nvSpPr>
        <p:spPr bwMode="auto">
          <a:xfrm>
            <a:off x="5335588" y="3886200"/>
            <a:ext cx="3124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000">
                <a:solidFill>
                  <a:srgbClr val="FFFF66"/>
                </a:solidFill>
                <a:latin typeface="Tahoma" pitchFamily="34" charset="0"/>
                <a:ea typeface="新細明體" charset="-120"/>
              </a:rPr>
              <a:t>World space (3-D surface)</a:t>
            </a:r>
          </a:p>
        </p:txBody>
      </p:sp>
      <p:graphicFrame>
        <p:nvGraphicFramePr>
          <p:cNvPr id="1144840" name="Object 8"/>
          <p:cNvGraphicFramePr>
            <a:graphicFrameLocks noChangeAspect="1"/>
          </p:cNvGraphicFramePr>
          <p:nvPr/>
        </p:nvGraphicFramePr>
        <p:xfrm>
          <a:off x="5486400" y="2667000"/>
          <a:ext cx="262572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944" name="方程式" r:id="rId4" imgW="1193760" imgH="393480" progId="Equation.3">
                  <p:embed/>
                </p:oleObj>
              </mc:Choice>
              <mc:Fallback>
                <p:oleObj name="方程式" r:id="rId4" imgW="1193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667000"/>
                        <a:ext cx="2625725" cy="86677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347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F608F-1B7A-4920-89E6-7182E4BB01B3}" type="slidenum">
              <a:rPr lang="zh-TW" altLang="en-US"/>
              <a:pPr/>
              <a:t>42</a:t>
            </a:fld>
            <a:endParaRPr lang="en-US" altLang="zh-TW"/>
          </a:p>
        </p:txBody>
      </p:sp>
      <p:sp>
        <p:nvSpPr>
          <p:cNvPr id="1186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Stretch/Compression Measure</a:t>
            </a:r>
          </a:p>
        </p:txBody>
      </p:sp>
      <p:sp>
        <p:nvSpPr>
          <p:cNvPr id="118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663" y="1143000"/>
            <a:ext cx="8415337" cy="50292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Represent (△</a:t>
            </a:r>
            <a:r>
              <a:rPr lang="en-US" altLang="zh-TW" i="1">
                <a:latin typeface="Times New Roman" pitchFamily="18" charset="0"/>
                <a:ea typeface="新細明體" charset="-120"/>
              </a:rPr>
              <a:t>x</a:t>
            </a:r>
            <a:r>
              <a:rPr lang="en-US" altLang="zh-TW">
                <a:ea typeface="新細明體" charset="-120"/>
              </a:rPr>
              <a:t>, △</a:t>
            </a:r>
            <a:r>
              <a:rPr lang="en-US" altLang="zh-TW" i="1">
                <a:latin typeface="Times New Roman" pitchFamily="18" charset="0"/>
                <a:ea typeface="新細明體" charset="-120"/>
              </a:rPr>
              <a:t>y</a:t>
            </a:r>
            <a:r>
              <a:rPr lang="en-US" altLang="zh-TW">
                <a:ea typeface="新細明體" charset="-120"/>
              </a:rPr>
              <a:t>, △</a:t>
            </a:r>
            <a:r>
              <a:rPr lang="en-US" altLang="zh-TW" i="1">
                <a:latin typeface="Times New Roman" pitchFamily="18" charset="0"/>
                <a:ea typeface="新細明體" charset="-120"/>
              </a:rPr>
              <a:t>z</a:t>
            </a:r>
            <a:r>
              <a:rPr lang="en-US" altLang="zh-TW">
                <a:ea typeface="新細明體" charset="-120"/>
              </a:rPr>
              <a:t>) using (△</a:t>
            </a:r>
            <a:r>
              <a:rPr lang="en-US" altLang="zh-TW" i="1">
                <a:latin typeface="Times New Roman" pitchFamily="18" charset="0"/>
                <a:ea typeface="新細明體" charset="-120"/>
              </a:rPr>
              <a:t>u</a:t>
            </a:r>
            <a:r>
              <a:rPr lang="en-US" altLang="zh-TW">
                <a:ea typeface="新細明體" charset="-120"/>
              </a:rPr>
              <a:t>, △</a:t>
            </a:r>
            <a:r>
              <a:rPr lang="en-US" altLang="zh-TW" i="1">
                <a:latin typeface="Times New Roman" pitchFamily="18" charset="0"/>
                <a:ea typeface="新細明體" charset="-120"/>
              </a:rPr>
              <a:t>v</a:t>
            </a:r>
            <a:r>
              <a:rPr lang="en-US" altLang="zh-TW">
                <a:ea typeface="新細明體" charset="-120"/>
              </a:rPr>
              <a:t>)</a:t>
            </a:r>
          </a:p>
          <a:p>
            <a:endParaRPr lang="en-US" altLang="zh-TW">
              <a:ea typeface="新細明體" charset="-120"/>
            </a:endParaRPr>
          </a:p>
          <a:p>
            <a:endParaRPr lang="en-US" altLang="zh-TW">
              <a:ea typeface="新細明體" charset="-120"/>
            </a:endParaRPr>
          </a:p>
          <a:p>
            <a:endParaRPr lang="en-US" altLang="zh-TW">
              <a:ea typeface="新細明體" charset="-120"/>
            </a:endParaRPr>
          </a:p>
          <a:p>
            <a:endParaRPr lang="en-US" altLang="zh-TW">
              <a:ea typeface="新細明體" charset="-120"/>
            </a:endParaRPr>
          </a:p>
          <a:p>
            <a:r>
              <a:rPr lang="en-US" altLang="zh-TW">
                <a:ea typeface="新細明體" charset="-120"/>
              </a:rPr>
              <a:t>Again, we’ll use Taylor series!</a:t>
            </a:r>
          </a:p>
        </p:txBody>
      </p:sp>
      <p:pic>
        <p:nvPicPr>
          <p:cNvPr id="1186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5611813" cy="254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86821" name="Object 5"/>
          <p:cNvGraphicFramePr>
            <a:graphicFrameLocks noChangeAspect="1"/>
          </p:cNvGraphicFramePr>
          <p:nvPr/>
        </p:nvGraphicFramePr>
        <p:xfrm>
          <a:off x="619125" y="5181600"/>
          <a:ext cx="7369175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68" name="方程式" r:id="rId4" imgW="4012920" imgH="711000" progId="Equation.3">
                  <p:embed/>
                </p:oleObj>
              </mc:Choice>
              <mc:Fallback>
                <p:oleObj name="方程式" r:id="rId4" imgW="40129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5181600"/>
                        <a:ext cx="7369175" cy="13065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51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3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981BC9-564D-4A0D-84D8-B77C1B8E73A9}" type="slidenum">
              <a:rPr lang="zh-TW" altLang="en-US"/>
              <a:pPr/>
              <a:t>43</a:t>
            </a:fld>
            <a:endParaRPr lang="en-US" altLang="zh-TW"/>
          </a:p>
        </p:txBody>
      </p:sp>
      <p:sp>
        <p:nvSpPr>
          <p:cNvPr id="11458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0"/>
            <a:ext cx="8229600" cy="3940175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The Jacobian is formed by</a:t>
            </a:r>
            <a:r>
              <a:rPr lang="en-US" altLang="zh-TW">
                <a:ea typeface="新細明體" charset="-120"/>
              </a:rPr>
              <a:t> </a:t>
            </a:r>
          </a:p>
          <a:p>
            <a:endParaRPr lang="en-US" altLang="zh-TW">
              <a:ea typeface="新細明體" charset="-120"/>
            </a:endParaRPr>
          </a:p>
          <a:p>
            <a:endParaRPr lang="en-US" altLang="zh-TW" sz="2800">
              <a:ea typeface="新細明體" charset="-120"/>
            </a:endParaRPr>
          </a:p>
          <a:p>
            <a:r>
              <a:rPr lang="en-US" altLang="zh-TW" sz="2800">
                <a:ea typeface="新細明體" charset="-120"/>
              </a:rPr>
              <a:t>With locally linear assumption,</a:t>
            </a:r>
            <a:r>
              <a:rPr lang="en-US" altLang="zh-TW">
                <a:ea typeface="新細明體" charset="-120"/>
              </a:rPr>
              <a:t> </a:t>
            </a:r>
            <a:endParaRPr lang="zh-TW" altLang="en-US">
              <a:ea typeface="新細明體" charset="-120"/>
            </a:endParaRPr>
          </a:p>
        </p:txBody>
      </p:sp>
      <p:graphicFrame>
        <p:nvGraphicFramePr>
          <p:cNvPr id="1145860" name="Object 4"/>
          <p:cNvGraphicFramePr>
            <a:graphicFrameLocks noChangeAspect="1"/>
          </p:cNvGraphicFramePr>
          <p:nvPr/>
        </p:nvGraphicFramePr>
        <p:xfrm>
          <a:off x="603250" y="5148263"/>
          <a:ext cx="313055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48" name="方程式" r:id="rId3" imgW="1371600" imgH="457200" progId="Equation.3">
                  <p:embed/>
                </p:oleObj>
              </mc:Choice>
              <mc:Fallback>
                <p:oleObj name="方程式" r:id="rId3" imgW="1371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5148263"/>
                        <a:ext cx="3130550" cy="104298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5862" name="Object 6"/>
          <p:cNvGraphicFramePr>
            <a:graphicFrameLocks noChangeAspect="1"/>
          </p:cNvGraphicFramePr>
          <p:nvPr/>
        </p:nvGraphicFramePr>
        <p:xfrm>
          <a:off x="4267200" y="5153025"/>
          <a:ext cx="4905375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49" name="方程式" r:id="rId5" imgW="2273040" imgH="507960" progId="Equation.3">
                  <p:embed/>
                </p:oleObj>
              </mc:Choice>
              <mc:Fallback>
                <p:oleObj name="方程式" r:id="rId5" imgW="22730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153025"/>
                        <a:ext cx="4905375" cy="109537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5863" name="AutoShape 7"/>
          <p:cNvSpPr>
            <a:spLocks noChangeArrowheads="1"/>
          </p:cNvSpPr>
          <p:nvPr/>
        </p:nvSpPr>
        <p:spPr bwMode="auto">
          <a:xfrm>
            <a:off x="3810000" y="5486400"/>
            <a:ext cx="433388" cy="360363"/>
          </a:xfrm>
          <a:prstGeom prst="rightArrow">
            <a:avLst>
              <a:gd name="adj1" fmla="val 50000"/>
              <a:gd name="adj2" fmla="val 300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145869" name="Group 13"/>
          <p:cNvGrpSpPr>
            <a:grpSpLocks/>
          </p:cNvGrpSpPr>
          <p:nvPr/>
        </p:nvGrpSpPr>
        <p:grpSpPr bwMode="auto">
          <a:xfrm>
            <a:off x="6010275" y="6108700"/>
            <a:ext cx="3133725" cy="520700"/>
            <a:chOff x="3786" y="3848"/>
            <a:chExt cx="1974" cy="328"/>
          </a:xfrm>
        </p:grpSpPr>
        <p:sp>
          <p:nvSpPr>
            <p:cNvPr id="1145864" name="Text Box 8"/>
            <p:cNvSpPr txBox="1">
              <a:spLocks noChangeArrowheads="1"/>
            </p:cNvSpPr>
            <p:nvPr/>
          </p:nvSpPr>
          <p:spPr bwMode="auto">
            <a:xfrm>
              <a:off x="3786" y="3945"/>
              <a:ext cx="19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TW">
                  <a:latin typeface="Tahoma" pitchFamily="34" charset="0"/>
                  <a:ea typeface="新細明體" charset="-120"/>
                </a:rPr>
                <a:t>Fixed value during simulation</a:t>
              </a:r>
            </a:p>
          </p:txBody>
        </p:sp>
        <p:sp>
          <p:nvSpPr>
            <p:cNvPr id="1145865" name="Line 9"/>
            <p:cNvSpPr>
              <a:spLocks noChangeShapeType="1"/>
            </p:cNvSpPr>
            <p:nvPr/>
          </p:nvSpPr>
          <p:spPr bwMode="auto">
            <a:xfrm flipH="1" flipV="1">
              <a:off x="5136" y="3848"/>
              <a:ext cx="45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aphicFrame>
        <p:nvGraphicFramePr>
          <p:cNvPr id="1145866" name="Object 10"/>
          <p:cNvGraphicFramePr>
            <a:graphicFrameLocks noChangeAspect="1"/>
          </p:cNvGraphicFramePr>
          <p:nvPr/>
        </p:nvGraphicFramePr>
        <p:xfrm>
          <a:off x="381000" y="533400"/>
          <a:ext cx="8382000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50" name="方程式" r:id="rId7" imgW="4012920" imgH="711000" progId="Equation.3">
                  <p:embed/>
                </p:oleObj>
              </mc:Choice>
              <mc:Fallback>
                <p:oleObj name="方程式" r:id="rId7" imgW="40129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33400"/>
                        <a:ext cx="8382000" cy="148748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5867" name="Object 11"/>
          <p:cNvGraphicFramePr>
            <a:graphicFrameLocks noChangeAspect="1"/>
          </p:cNvGraphicFramePr>
          <p:nvPr/>
        </p:nvGraphicFramePr>
        <p:xfrm>
          <a:off x="5299075" y="2209800"/>
          <a:ext cx="262572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51" name="方程式" r:id="rId9" imgW="1193760" imgH="393480" progId="Equation.3">
                  <p:embed/>
                </p:oleObj>
              </mc:Choice>
              <mc:Fallback>
                <p:oleObj name="方程式" r:id="rId9" imgW="1193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2209800"/>
                        <a:ext cx="2625725" cy="86677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5868" name="Object 12"/>
          <p:cNvGraphicFramePr>
            <a:graphicFrameLocks noChangeAspect="1"/>
          </p:cNvGraphicFramePr>
          <p:nvPr/>
        </p:nvGraphicFramePr>
        <p:xfrm>
          <a:off x="727075" y="3036888"/>
          <a:ext cx="8161338" cy="130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52" name="方程式" r:id="rId11" imgW="4444920" imgH="711000" progId="Equation.3">
                  <p:embed/>
                </p:oleObj>
              </mc:Choice>
              <mc:Fallback>
                <p:oleObj name="方程式" r:id="rId11" imgW="44449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3036888"/>
                        <a:ext cx="8161338" cy="1306512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459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858" grpId="0" build="p"/>
      <p:bldP spid="114586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2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2156F-3B65-49F2-AD1E-6CE4B56AE7E4}" type="slidenum">
              <a:rPr lang="zh-TW" altLang="en-US"/>
              <a:pPr/>
              <a:t>44</a:t>
            </a:fld>
            <a:endParaRPr lang="en-US" altLang="zh-TW"/>
          </a:p>
        </p:txBody>
      </p:sp>
      <p:sp>
        <p:nvSpPr>
          <p:cNvPr id="114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Forces as Energy Functions</a:t>
            </a:r>
          </a:p>
        </p:txBody>
      </p:sp>
      <p:sp>
        <p:nvSpPr>
          <p:cNvPr id="1146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44588"/>
            <a:ext cx="8229600" cy="5256212"/>
          </a:xfrm>
        </p:spPr>
        <p:txBody>
          <a:bodyPr/>
          <a:lstStyle/>
          <a:p>
            <a:r>
              <a:rPr lang="en-US" altLang="zh-TW" sz="3500">
                <a:ea typeface="新細明體" charset="-120"/>
              </a:rPr>
              <a:t>Condition for stretch forces</a:t>
            </a:r>
          </a:p>
        </p:txBody>
      </p:sp>
      <p:pic>
        <p:nvPicPr>
          <p:cNvPr id="11468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5" y="3429000"/>
            <a:ext cx="5768975" cy="301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46885" name="Object 5"/>
          <p:cNvGraphicFramePr>
            <a:graphicFrameLocks noChangeAspect="1"/>
          </p:cNvGraphicFramePr>
          <p:nvPr/>
        </p:nvGraphicFramePr>
        <p:xfrm>
          <a:off x="3070225" y="2111375"/>
          <a:ext cx="3763963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016" name="方程式" r:id="rId4" imgW="1447560" imgH="507960" progId="Equation.3">
                  <p:embed/>
                </p:oleObj>
              </mc:Choice>
              <mc:Fallback>
                <p:oleObj name="方程式" r:id="rId4" imgW="14475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2111375"/>
                        <a:ext cx="3763963" cy="131762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886" name="Text Box 6"/>
          <p:cNvSpPr txBox="1">
            <a:spLocks noChangeArrowheads="1"/>
          </p:cNvSpPr>
          <p:nvPr/>
        </p:nvSpPr>
        <p:spPr bwMode="auto">
          <a:xfrm>
            <a:off x="1951038" y="1752600"/>
            <a:ext cx="3952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>
                <a:latin typeface="Times New Roman" pitchFamily="18" charset="0"/>
                <a:ea typeface="新細明體" charset="-120"/>
              </a:rPr>
              <a:t>triangle’s area in </a:t>
            </a:r>
            <a:r>
              <a:rPr kumimoji="1" lang="en-US" altLang="zh-TW" sz="2400" i="1">
                <a:latin typeface="Times New Roman" pitchFamily="18" charset="0"/>
                <a:ea typeface="新細明體" charset="-120"/>
              </a:rPr>
              <a:t>uv</a:t>
            </a:r>
            <a:r>
              <a:rPr kumimoji="1" lang="en-US" altLang="zh-TW" sz="2400">
                <a:latin typeface="Times New Roman" pitchFamily="18" charset="0"/>
                <a:ea typeface="新細明體" charset="-120"/>
              </a:rPr>
              <a:t> coordinate</a:t>
            </a:r>
          </a:p>
        </p:txBody>
      </p:sp>
      <p:sp>
        <p:nvSpPr>
          <p:cNvPr id="1146887" name="Line 7"/>
          <p:cNvSpPr>
            <a:spLocks noChangeShapeType="1"/>
          </p:cNvSpPr>
          <p:nvPr/>
        </p:nvSpPr>
        <p:spPr bwMode="auto">
          <a:xfrm>
            <a:off x="4327525" y="2133600"/>
            <a:ext cx="123825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46888" name="Text Box 8"/>
          <p:cNvSpPr txBox="1">
            <a:spLocks noChangeArrowheads="1"/>
          </p:cNvSpPr>
          <p:nvPr/>
        </p:nvSpPr>
        <p:spPr bwMode="auto">
          <a:xfrm>
            <a:off x="6540500" y="1557338"/>
            <a:ext cx="1460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>
                <a:latin typeface="Times New Roman" pitchFamily="18" charset="0"/>
                <a:ea typeface="新細明體" charset="-120"/>
              </a:rPr>
              <a:t>rest length</a:t>
            </a:r>
          </a:p>
        </p:txBody>
      </p:sp>
      <p:sp>
        <p:nvSpPr>
          <p:cNvPr id="1146889" name="Line 9"/>
          <p:cNvSpPr>
            <a:spLocks noChangeShapeType="1"/>
          </p:cNvSpPr>
          <p:nvPr/>
        </p:nvSpPr>
        <p:spPr bwMode="auto">
          <a:xfrm flipV="1">
            <a:off x="6324600" y="1989138"/>
            <a:ext cx="307975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46890" name="Text Box 10"/>
          <p:cNvSpPr txBox="1">
            <a:spLocks noChangeArrowheads="1"/>
          </p:cNvSpPr>
          <p:nvPr/>
        </p:nvSpPr>
        <p:spPr bwMode="auto">
          <a:xfrm>
            <a:off x="1828800" y="3473450"/>
            <a:ext cx="45386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800">
                <a:solidFill>
                  <a:srgbClr val="FFFF66"/>
                </a:solidFill>
                <a:latin typeface="Times New Roman" pitchFamily="18" charset="0"/>
                <a:ea typeface="新細明體" charset="-120"/>
              </a:rPr>
              <a:t>Deformation in world space = </a:t>
            </a:r>
          </a:p>
          <a:p>
            <a:r>
              <a:rPr kumimoji="1" lang="en-US" altLang="zh-TW" sz="2800">
                <a:solidFill>
                  <a:srgbClr val="FFFF66"/>
                </a:solidFill>
                <a:latin typeface="Times New Roman" pitchFamily="18" charset="0"/>
                <a:ea typeface="新細明體" charset="-120"/>
              </a:rPr>
              <a:t>Area_uv * Deformation_</a:t>
            </a:r>
            <a:r>
              <a:rPr kumimoji="1" lang="en-US" altLang="zh-TW" sz="2800" i="1">
                <a:solidFill>
                  <a:srgbClr val="FFFF66"/>
                </a:solidFill>
                <a:latin typeface="Times New Roman" pitchFamily="18" charset="0"/>
                <a:ea typeface="新細明體" charset="-120"/>
              </a:rPr>
              <a:t>uv</a:t>
            </a:r>
            <a:r>
              <a:rPr kumimoji="1" lang="en-US" altLang="zh-TW" sz="2800">
                <a:latin typeface="Times New Roman" pitchFamily="18" charset="0"/>
                <a:ea typeface="新細明體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3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E3B43C7-53B8-4E91-8C41-C12427B4AAD3}" type="slidenum">
              <a:rPr lang="zh-TW" altLang="en-US"/>
              <a:pPr/>
              <a:t>45</a:t>
            </a:fld>
            <a:endParaRPr lang="en-US" altLang="zh-TW"/>
          </a:p>
        </p:txBody>
      </p:sp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Shear Forces</a:t>
            </a:r>
          </a:p>
        </p:txBody>
      </p:sp>
      <p:pic>
        <p:nvPicPr>
          <p:cNvPr id="1147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3068638"/>
            <a:ext cx="5386387" cy="300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47908" name="Object 4"/>
          <p:cNvGraphicFramePr>
            <a:graphicFrameLocks noChangeAspect="1"/>
          </p:cNvGraphicFramePr>
          <p:nvPr/>
        </p:nvGraphicFramePr>
        <p:xfrm>
          <a:off x="2095500" y="1700213"/>
          <a:ext cx="495300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040" name="方程式" r:id="rId4" imgW="1346040" imgH="241200" progId="Equation.3">
                  <p:embed/>
                </p:oleObj>
              </mc:Choice>
              <mc:Fallback>
                <p:oleObj name="方程式" r:id="rId4" imgW="1346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1700213"/>
                        <a:ext cx="4953000" cy="887412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909" name="Text Box 5"/>
          <p:cNvSpPr txBox="1">
            <a:spLocks noChangeArrowheads="1"/>
          </p:cNvSpPr>
          <p:nvPr/>
        </p:nvSpPr>
        <p:spPr bwMode="auto">
          <a:xfrm>
            <a:off x="4211638" y="2492375"/>
            <a:ext cx="4505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800">
                <a:latin typeface="Times New Roman" pitchFamily="18" charset="0"/>
                <a:ea typeface="新細明體" charset="-120"/>
              </a:rPr>
              <a:t>measured by the inner product</a:t>
            </a:r>
          </a:p>
        </p:txBody>
      </p:sp>
    </p:spTree>
    <p:extLst>
      <p:ext uri="{BB962C8B-B14F-4D97-AF65-F5344CB8AC3E}">
        <p14:creationId xmlns:p14="http://schemas.microsoft.com/office/powerpoint/2010/main" val="10505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905D99-808F-458E-9C0A-DF1208F12EA3}" type="slidenum">
              <a:rPr lang="zh-TW" altLang="en-US"/>
              <a:pPr/>
              <a:t>46</a:t>
            </a:fld>
            <a:endParaRPr lang="en-US" altLang="zh-TW"/>
          </a:p>
        </p:txBody>
      </p:sp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Bending Forces</a:t>
            </a:r>
          </a:p>
        </p:txBody>
      </p:sp>
      <p:pic>
        <p:nvPicPr>
          <p:cNvPr id="1148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3357563"/>
            <a:ext cx="4860925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48932" name="Object 4"/>
          <p:cNvGraphicFramePr>
            <a:graphicFrameLocks noChangeAspect="1"/>
          </p:cNvGraphicFramePr>
          <p:nvPr/>
        </p:nvGraphicFramePr>
        <p:xfrm>
          <a:off x="3495675" y="2205038"/>
          <a:ext cx="21510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064" name="方程式" r:id="rId4" imgW="583920" imgH="203040" progId="Equation.3">
                  <p:embed/>
                </p:oleObj>
              </mc:Choice>
              <mc:Fallback>
                <p:oleObj name="方程式" r:id="rId4" imgW="5839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2205038"/>
                        <a:ext cx="2151063" cy="749300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9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3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69B7F3-F08B-43B7-85BB-CA7F40BDB0E8}" type="slidenum">
              <a:rPr lang="zh-TW" altLang="en-US"/>
              <a:pPr/>
              <a:t>47</a:t>
            </a:fld>
            <a:endParaRPr lang="en-US" altLang="zh-TW"/>
          </a:p>
        </p:txBody>
      </p:sp>
      <p:sp>
        <p:nvSpPr>
          <p:cNvPr id="114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Damping Forces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5040312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Important both for realism and numerical stability</a:t>
            </a:r>
          </a:p>
          <a:p>
            <a:r>
              <a:rPr lang="en-US" altLang="zh-TW" sz="2800">
                <a:ea typeface="新細明體" charset="-120"/>
              </a:rPr>
              <a:t>Instead of deriving from </a:t>
            </a:r>
            <a:r>
              <a:rPr lang="en-US" altLang="zh-TW" sz="2800" i="1">
                <a:latin typeface="Times New Roman" pitchFamily="18" charset="0"/>
                <a:ea typeface="新細明體" charset="-120"/>
              </a:rPr>
              <a:t>E</a:t>
            </a:r>
            <a:r>
              <a:rPr lang="en-US" altLang="zh-TW" sz="2800">
                <a:ea typeface="新細明體" charset="-120"/>
              </a:rPr>
              <a:t>,</a:t>
            </a:r>
          </a:p>
          <a:p>
            <a:r>
              <a:rPr lang="en-US" altLang="zh-TW" sz="2800">
                <a:ea typeface="新細明體" charset="-120"/>
              </a:rPr>
              <a:t>Baraff and Witkin differentiate </a:t>
            </a:r>
            <a:r>
              <a:rPr lang="en-US" altLang="zh-TW" sz="2800" i="1">
                <a:latin typeface="Times New Roman" pitchFamily="18" charset="0"/>
                <a:ea typeface="新細明體" charset="-120"/>
              </a:rPr>
              <a:t>C</a:t>
            </a:r>
            <a:endParaRPr lang="en-US" altLang="zh-TW" sz="2800">
              <a:ea typeface="新細明體" charset="-120"/>
            </a:endParaRPr>
          </a:p>
          <a:p>
            <a:endParaRPr lang="en-US" altLang="zh-TW" sz="2800">
              <a:ea typeface="新細明體" charset="-120"/>
            </a:endParaRPr>
          </a:p>
          <a:p>
            <a:endParaRPr lang="en-US" altLang="zh-TW" sz="2800">
              <a:ea typeface="新細明體" charset="-120"/>
            </a:endParaRPr>
          </a:p>
          <a:p>
            <a:endParaRPr lang="en-US" altLang="zh-TW" sz="2800">
              <a:ea typeface="新細明體" charset="-120"/>
            </a:endParaRPr>
          </a:p>
          <a:p>
            <a:r>
              <a:rPr lang="en-US" altLang="zh-TW" sz="2800">
                <a:ea typeface="新細明體" charset="-120"/>
              </a:rPr>
              <a:t>Act in direction of corresponding elastic force</a:t>
            </a:r>
          </a:p>
          <a:p>
            <a:r>
              <a:rPr lang="en-US" altLang="zh-TW" sz="2800">
                <a:ea typeface="新細明體" charset="-120"/>
              </a:rPr>
              <a:t>Proportional to the velocity in that direction</a:t>
            </a:r>
            <a:endParaRPr lang="en-US" altLang="zh-TW" sz="2800" i="1">
              <a:latin typeface="Times New Roman" pitchFamily="18" charset="0"/>
              <a:ea typeface="新細明體" charset="-120"/>
            </a:endParaRPr>
          </a:p>
        </p:txBody>
      </p:sp>
      <p:graphicFrame>
        <p:nvGraphicFramePr>
          <p:cNvPr id="1149956" name="Object 4"/>
          <p:cNvGraphicFramePr>
            <a:graphicFrameLocks noChangeAspect="1"/>
          </p:cNvGraphicFramePr>
          <p:nvPr/>
        </p:nvGraphicFramePr>
        <p:xfrm>
          <a:off x="1371600" y="3198813"/>
          <a:ext cx="3030538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102" name="方程式" r:id="rId4" imgW="1244520" imgH="393480" progId="Equation.3">
                  <p:embed/>
                </p:oleObj>
              </mc:Choice>
              <mc:Fallback>
                <p:oleObj name="方程式" r:id="rId4" imgW="1244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198813"/>
                        <a:ext cx="3030538" cy="96043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9957" name="Text Box 5"/>
          <p:cNvSpPr txBox="1">
            <a:spLocks noChangeArrowheads="1"/>
          </p:cNvSpPr>
          <p:nvPr/>
        </p:nvSpPr>
        <p:spPr bwMode="auto">
          <a:xfrm>
            <a:off x="2595563" y="4495800"/>
            <a:ext cx="2297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>
                <a:latin typeface="Times New Roman" pitchFamily="18" charset="0"/>
                <a:ea typeface="新細明體" charset="-120"/>
              </a:rPr>
              <a:t>direction of force</a:t>
            </a:r>
          </a:p>
        </p:txBody>
      </p:sp>
      <p:sp>
        <p:nvSpPr>
          <p:cNvPr id="1149958" name="Text Box 6"/>
          <p:cNvSpPr txBox="1">
            <a:spLocks noChangeArrowheads="1"/>
          </p:cNvSpPr>
          <p:nvPr/>
        </p:nvSpPr>
        <p:spPr bwMode="auto">
          <a:xfrm>
            <a:off x="3890963" y="4110038"/>
            <a:ext cx="1163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>
                <a:latin typeface="Times New Roman" pitchFamily="18" charset="0"/>
                <a:ea typeface="新細明體" charset="-120"/>
              </a:rPr>
              <a:t>velocity</a:t>
            </a:r>
          </a:p>
        </p:txBody>
      </p:sp>
      <p:sp>
        <p:nvSpPr>
          <p:cNvPr id="1149959" name="Line 7"/>
          <p:cNvSpPr>
            <a:spLocks noChangeShapeType="1"/>
          </p:cNvSpPr>
          <p:nvPr/>
        </p:nvSpPr>
        <p:spPr bwMode="auto">
          <a:xfrm flipV="1">
            <a:off x="3171825" y="4206875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49960" name="Line 8"/>
          <p:cNvSpPr>
            <a:spLocks noChangeShapeType="1"/>
          </p:cNvSpPr>
          <p:nvPr/>
        </p:nvSpPr>
        <p:spPr bwMode="auto">
          <a:xfrm flipH="1" flipV="1">
            <a:off x="3890963" y="3919538"/>
            <a:ext cx="217487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149961" name="Object 9"/>
          <p:cNvGraphicFramePr>
            <a:graphicFrameLocks noChangeAspect="1"/>
          </p:cNvGraphicFramePr>
          <p:nvPr/>
        </p:nvGraphicFramePr>
        <p:xfrm>
          <a:off x="6248400" y="1828800"/>
          <a:ext cx="28194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103" name="方程式" r:id="rId6" imgW="1257120" imgH="469800" progId="Equation.3">
                  <p:embed/>
                </p:oleObj>
              </mc:Choice>
              <mc:Fallback>
                <p:oleObj name="方程式" r:id="rId6" imgW="1257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828800"/>
                        <a:ext cx="2819400" cy="105727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9962" name="Text Box 10"/>
          <p:cNvSpPr txBox="1">
            <a:spLocks noChangeArrowheads="1"/>
          </p:cNvSpPr>
          <p:nvPr/>
        </p:nvSpPr>
        <p:spPr bwMode="auto">
          <a:xfrm>
            <a:off x="5943600" y="3140075"/>
            <a:ext cx="32004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charset="-120"/>
              </a:rPr>
              <a:t>Gradient of </a:t>
            </a:r>
            <a:r>
              <a:rPr lang="en-US" altLang="zh-TW" sz="2400" i="1">
                <a:latin typeface="Times New Roman" pitchFamily="18" charset="0"/>
                <a:ea typeface="新細明體" charset="-120"/>
              </a:rPr>
              <a:t>E</a:t>
            </a:r>
            <a:r>
              <a:rPr lang="en-US" altLang="zh-TW" sz="2400">
                <a:latin typeface="Times New Roman" pitchFamily="18" charset="0"/>
                <a:ea typeface="新細明體" charset="-120"/>
              </a:rPr>
              <a:t> = 0 when </a:t>
            </a:r>
            <a:r>
              <a:rPr lang="en-US" altLang="zh-TW" sz="2400" i="1">
                <a:latin typeface="Times New Roman" pitchFamily="18" charset="0"/>
                <a:ea typeface="新細明體" charset="-120"/>
              </a:rPr>
              <a:t>E</a:t>
            </a:r>
            <a:r>
              <a:rPr lang="en-US" altLang="zh-TW" sz="2400">
                <a:latin typeface="Times New Roman" pitchFamily="18" charset="0"/>
                <a:ea typeface="新細明體" charset="-120"/>
              </a:rPr>
              <a:t> is at its minimum</a:t>
            </a:r>
            <a:r>
              <a:rPr lang="en-US" altLang="zh-TW" sz="2400">
                <a:latin typeface="Times New Roman" pitchFamily="18" charset="0"/>
                <a:ea typeface="新細明體" charset="-120"/>
                <a:sym typeface="Wingdings" pitchFamily="2" charset="2"/>
              </a:rPr>
              <a:t> damping force is always zero at the rest state!</a:t>
            </a:r>
            <a:endParaRPr lang="en-US" altLang="zh-TW" sz="2400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149963" name="Line 11"/>
          <p:cNvSpPr>
            <a:spLocks noChangeShapeType="1"/>
          </p:cNvSpPr>
          <p:nvPr/>
        </p:nvSpPr>
        <p:spPr bwMode="auto">
          <a:xfrm flipV="1">
            <a:off x="7239000" y="28352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8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52812D-8AF8-427F-939B-13CE9E247F3A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12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Constraints</a:t>
            </a:r>
          </a:p>
        </p:txBody>
      </p:sp>
      <p:sp>
        <p:nvSpPr>
          <p:cNvPr id="120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May choose</a:t>
            </a:r>
          </a:p>
          <a:p>
            <a:pPr lvl="1"/>
            <a:r>
              <a:rPr lang="en-US" altLang="zh-TW">
                <a:ea typeface="新細明體" charset="-120"/>
              </a:rPr>
              <a:t>penalty method </a:t>
            </a:r>
            <a:br>
              <a:rPr lang="en-US" altLang="zh-TW">
                <a:ea typeface="新細明體" charset="-120"/>
              </a:rPr>
            </a:br>
            <a:r>
              <a:rPr lang="en-US" altLang="zh-TW">
                <a:ea typeface="新細明體" charset="-120"/>
                <a:sym typeface="Wingdings" pitchFamily="2" charset="2"/>
              </a:rPr>
              <a:t> stiff system</a:t>
            </a:r>
            <a:endParaRPr lang="en-US" altLang="zh-TW">
              <a:ea typeface="新細明體" charset="-120"/>
            </a:endParaRPr>
          </a:p>
          <a:p>
            <a:pPr lvl="1"/>
            <a:r>
              <a:rPr lang="en-US" altLang="zh-TW">
                <a:ea typeface="新細明體" charset="-120"/>
              </a:rPr>
              <a:t>Lagrange multipliers </a:t>
            </a:r>
            <a:br>
              <a:rPr lang="en-US" altLang="zh-TW">
                <a:ea typeface="新細明體" charset="-120"/>
              </a:rPr>
            </a:br>
            <a:r>
              <a:rPr lang="en-US" altLang="zh-TW">
                <a:ea typeface="新細明體" charset="-120"/>
                <a:sym typeface="Wingdings" pitchFamily="2" charset="2"/>
              </a:rPr>
              <a:t> need compute constraint force</a:t>
            </a:r>
            <a:endParaRPr lang="en-US" altLang="zh-TW">
              <a:ea typeface="新細明體" charset="-120"/>
            </a:endParaRPr>
          </a:p>
          <a:p>
            <a:pPr lvl="1"/>
            <a:r>
              <a:rPr lang="en-US" altLang="zh-TW">
                <a:ea typeface="新細明體" charset="-120"/>
              </a:rPr>
              <a:t>Parametric constraint (reduced coordinate) </a:t>
            </a:r>
            <a:br>
              <a:rPr lang="en-US" altLang="zh-TW">
                <a:ea typeface="新細明體" charset="-120"/>
              </a:rPr>
            </a:br>
            <a:r>
              <a:rPr lang="en-US" altLang="zh-TW">
                <a:ea typeface="新細明體" charset="-120"/>
                <a:sym typeface="Wingdings" pitchFamily="2" charset="2"/>
              </a:rPr>
              <a:t> infeasible for dynamic contact constraints </a:t>
            </a:r>
            <a:endParaRPr lang="en-US" altLang="zh-TW">
              <a:ea typeface="新細明體" charset="-120"/>
            </a:endParaRPr>
          </a:p>
          <a:p>
            <a:r>
              <a:rPr lang="en-US" altLang="zh-TW">
                <a:ea typeface="新細明體" charset="-120"/>
              </a:rPr>
              <a:t>Baraff &amp; Witkin introduced a new approach by modifying mass matrix </a:t>
            </a:r>
          </a:p>
        </p:txBody>
      </p:sp>
    </p:spTree>
    <p:extLst>
      <p:ext uri="{BB962C8B-B14F-4D97-AF65-F5344CB8AC3E}">
        <p14:creationId xmlns:p14="http://schemas.microsoft.com/office/powerpoint/2010/main" val="9425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53111-C526-4A2F-BEDC-7DDC3D1D9F2F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115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Zero-acceleration Constraints</a:t>
            </a:r>
          </a:p>
        </p:txBody>
      </p:sp>
      <p:sp>
        <p:nvSpPr>
          <p:cNvPr id="115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5040312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Basic idea:</a:t>
            </a:r>
            <a:br>
              <a:rPr lang="en-US" altLang="zh-TW">
                <a:ea typeface="新細明體" charset="-120"/>
              </a:rPr>
            </a:br>
            <a:r>
              <a:rPr lang="en-US" altLang="zh-TW">
                <a:ea typeface="新細明體" charset="-120"/>
              </a:rPr>
              <a:t>Enforcing constraints by mass modification</a:t>
            </a:r>
          </a:p>
          <a:p>
            <a:r>
              <a:rPr lang="en-US" altLang="zh-TW">
                <a:ea typeface="新細明體" charset="-120"/>
              </a:rPr>
              <a:t>e.g. zero acceleration along z-axis</a:t>
            </a:r>
          </a:p>
        </p:txBody>
      </p:sp>
      <p:graphicFrame>
        <p:nvGraphicFramePr>
          <p:cNvPr id="1150980" name="Object 4"/>
          <p:cNvGraphicFramePr>
            <a:graphicFrameLocks noChangeAspect="1"/>
          </p:cNvGraphicFramePr>
          <p:nvPr/>
        </p:nvGraphicFramePr>
        <p:xfrm>
          <a:off x="838200" y="3124200"/>
          <a:ext cx="4222750" cy="259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40" name="方程式" r:id="rId3" imgW="1155600" imgH="711000" progId="Equation.3">
                  <p:embed/>
                </p:oleObj>
              </mc:Choice>
              <mc:Fallback>
                <p:oleObj name="方程式" r:id="rId3" imgW="11556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124200"/>
                        <a:ext cx="4222750" cy="259873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0981" name="Object 5"/>
          <p:cNvGraphicFramePr>
            <a:graphicFrameLocks noChangeAspect="1"/>
          </p:cNvGraphicFramePr>
          <p:nvPr/>
        </p:nvGraphicFramePr>
        <p:xfrm>
          <a:off x="5635625" y="4953000"/>
          <a:ext cx="3508375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41" name="方程式" r:id="rId5" imgW="1130040" imgH="431640" progId="Equation.3">
                  <p:embed/>
                </p:oleObj>
              </mc:Choice>
              <mc:Fallback>
                <p:oleObj name="方程式" r:id="rId5" imgW="1130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25" y="4953000"/>
                        <a:ext cx="3508375" cy="134143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0982" name="Object 6"/>
          <p:cNvGraphicFramePr>
            <a:graphicFrameLocks noChangeAspect="1"/>
          </p:cNvGraphicFramePr>
          <p:nvPr/>
        </p:nvGraphicFramePr>
        <p:xfrm>
          <a:off x="5867400" y="3886200"/>
          <a:ext cx="21336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42" name="方程式" r:id="rId7" imgW="609480" imgH="228600" progId="Equation.3">
                  <p:embed/>
                </p:oleObj>
              </mc:Choice>
              <mc:Fallback>
                <p:oleObj name="方程式" r:id="rId7" imgW="609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886200"/>
                        <a:ext cx="2133600" cy="80168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0983" name="Line 7"/>
          <p:cNvSpPr>
            <a:spLocks noChangeShapeType="1"/>
          </p:cNvSpPr>
          <p:nvPr/>
        </p:nvSpPr>
        <p:spPr bwMode="auto">
          <a:xfrm>
            <a:off x="5257800" y="4343400"/>
            <a:ext cx="38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8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BE006A-F82C-4898-8C4E-22B3E96C6042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109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Cloth Modeling</a:t>
            </a:r>
          </a:p>
        </p:txBody>
      </p:sp>
      <p:sp>
        <p:nvSpPr>
          <p:cNvPr id="109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Textile Engineering</a:t>
            </a:r>
          </a:p>
          <a:p>
            <a:pPr lvl="1"/>
            <a:r>
              <a:rPr lang="en-US" altLang="zh-TW">
                <a:ea typeface="新細明體" charset="-120"/>
              </a:rPr>
              <a:t>measuring mechanical properties</a:t>
            </a:r>
          </a:p>
          <a:p>
            <a:pPr lvl="1"/>
            <a:r>
              <a:rPr lang="en-US" altLang="zh-TW">
                <a:ea typeface="新細明體" charset="-120"/>
              </a:rPr>
              <a:t>CAD/CAM and industrial applications</a:t>
            </a:r>
          </a:p>
          <a:p>
            <a:r>
              <a:rPr lang="en-US" altLang="zh-TW">
                <a:ea typeface="新細明體" charset="-120"/>
              </a:rPr>
              <a:t>Computer Graphics</a:t>
            </a:r>
          </a:p>
          <a:p>
            <a:pPr lvl="1"/>
            <a:r>
              <a:rPr lang="en-US" altLang="zh-TW">
                <a:ea typeface="新細明體" charset="-120"/>
              </a:rPr>
              <a:t>Simulating the complex shapes and deformations of fabric and clothing</a:t>
            </a:r>
          </a:p>
          <a:p>
            <a:pPr lvl="1"/>
            <a:r>
              <a:rPr lang="en-US" altLang="zh-TW">
                <a:ea typeface="新細明體" charset="-120"/>
              </a:rPr>
              <a:t>Geometric approaches</a:t>
            </a:r>
          </a:p>
          <a:p>
            <a:pPr lvl="1"/>
            <a:r>
              <a:rPr lang="en-US" altLang="zh-TW">
                <a:ea typeface="新細明體" charset="-120"/>
              </a:rPr>
              <a:t>Physically-based approaches</a:t>
            </a:r>
          </a:p>
          <a:p>
            <a:pPr lvl="1"/>
            <a:endParaRPr lang="zh-TW" altLang="en-US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2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407E1F-744C-479E-BB70-4DF2D11593C1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120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9154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Non-axis zero acceleration constraints</a:t>
            </a:r>
          </a:p>
        </p:txBody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663" y="1295400"/>
            <a:ext cx="8415337" cy="50292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For the </a:t>
            </a:r>
            <a:r>
              <a:rPr lang="en-US" altLang="zh-TW" i="1">
                <a:latin typeface="Times New Roman" pitchFamily="18" charset="0"/>
                <a:ea typeface="新細明體" charset="-120"/>
              </a:rPr>
              <a:t>i</a:t>
            </a:r>
            <a:r>
              <a:rPr lang="en-US" altLang="zh-TW">
                <a:ea typeface="新細明體" charset="-120"/>
              </a:rPr>
              <a:t>th particle</a:t>
            </a:r>
          </a:p>
        </p:txBody>
      </p:sp>
      <p:graphicFrame>
        <p:nvGraphicFramePr>
          <p:cNvPr id="1206277" name="Object 5"/>
          <p:cNvGraphicFramePr>
            <a:graphicFrameLocks noChangeAspect="1"/>
          </p:cNvGraphicFramePr>
          <p:nvPr/>
        </p:nvGraphicFramePr>
        <p:xfrm>
          <a:off x="4419600" y="1676400"/>
          <a:ext cx="3508375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20" name="方程式" r:id="rId4" imgW="1130040" imgH="431640" progId="Equation.3">
                  <p:embed/>
                </p:oleObj>
              </mc:Choice>
              <mc:Fallback>
                <p:oleObj name="方程式" r:id="rId4" imgW="1130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676400"/>
                        <a:ext cx="3508375" cy="134143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6278" name="Object 6"/>
          <p:cNvGraphicFramePr>
            <a:graphicFrameLocks noChangeAspect="1"/>
          </p:cNvGraphicFramePr>
          <p:nvPr/>
        </p:nvGraphicFramePr>
        <p:xfrm>
          <a:off x="609600" y="2971800"/>
          <a:ext cx="7010400" cy="268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21" name="方程式" r:id="rId6" imgW="2387520" imgH="914400" progId="Equation.3">
                  <p:embed/>
                </p:oleObj>
              </mc:Choice>
              <mc:Fallback>
                <p:oleObj name="方程式" r:id="rId6" imgW="238752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971800"/>
                        <a:ext cx="7010400" cy="268763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6279" name="Object 7"/>
          <p:cNvGraphicFramePr>
            <a:graphicFrameLocks noChangeAspect="1"/>
          </p:cNvGraphicFramePr>
          <p:nvPr/>
        </p:nvGraphicFramePr>
        <p:xfrm>
          <a:off x="1295400" y="1981200"/>
          <a:ext cx="21336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22" name="方程式" r:id="rId8" imgW="609480" imgH="228600" progId="Equation.3">
                  <p:embed/>
                </p:oleObj>
              </mc:Choice>
              <mc:Fallback>
                <p:oleObj name="方程式" r:id="rId8" imgW="609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981200"/>
                        <a:ext cx="2133600" cy="80168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6280" name="Object 8"/>
          <p:cNvGraphicFramePr>
            <a:graphicFrameLocks noChangeAspect="1"/>
          </p:cNvGraphicFramePr>
          <p:nvPr/>
        </p:nvGraphicFramePr>
        <p:xfrm>
          <a:off x="4572000" y="5791200"/>
          <a:ext cx="220980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23" name="方程式" r:id="rId10" imgW="825480" imgH="253800" progId="Equation.3">
                  <p:embed/>
                </p:oleObj>
              </mc:Choice>
              <mc:Fallback>
                <p:oleObj name="方程式" r:id="rId10" imgW="8254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791200"/>
                        <a:ext cx="2209800" cy="68103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6281" name="Object 9"/>
          <p:cNvGraphicFramePr>
            <a:graphicFrameLocks noChangeAspect="1"/>
          </p:cNvGraphicFramePr>
          <p:nvPr/>
        </p:nvGraphicFramePr>
        <p:xfrm>
          <a:off x="7239000" y="5791200"/>
          <a:ext cx="125888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24" name="方程式" r:id="rId12" imgW="469800" imgH="228600" progId="Equation.3">
                  <p:embed/>
                </p:oleObj>
              </mc:Choice>
              <mc:Fallback>
                <p:oleObj name="方程式" r:id="rId12" imgW="46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791200"/>
                        <a:ext cx="1258888" cy="61277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6282" name="Object 10"/>
          <p:cNvGraphicFramePr>
            <a:graphicFrameLocks noChangeAspect="1"/>
          </p:cNvGraphicFramePr>
          <p:nvPr/>
        </p:nvGraphicFramePr>
        <p:xfrm>
          <a:off x="4419600" y="1676400"/>
          <a:ext cx="3508375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25" name="方程式" r:id="rId14" imgW="1130040" imgH="431640" progId="Equation.3">
                  <p:embed/>
                </p:oleObj>
              </mc:Choice>
              <mc:Fallback>
                <p:oleObj name="方程式" r:id="rId14" imgW="1130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676400"/>
                        <a:ext cx="3508375" cy="134143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6283" name="Object 11"/>
          <p:cNvGraphicFramePr>
            <a:graphicFrameLocks noChangeAspect="1"/>
          </p:cNvGraphicFramePr>
          <p:nvPr/>
        </p:nvGraphicFramePr>
        <p:xfrm>
          <a:off x="1295400" y="1981200"/>
          <a:ext cx="21336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26" name="方程式" r:id="rId16" imgW="609480" imgH="228600" progId="Equation.3">
                  <p:embed/>
                </p:oleObj>
              </mc:Choice>
              <mc:Fallback>
                <p:oleObj name="方程式" r:id="rId16" imgW="609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981200"/>
                        <a:ext cx="2133600" cy="80168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23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2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A9BD7-0816-4D51-B9A0-C64C629D484B}" type="slidenum">
              <a:rPr lang="zh-TW" altLang="en-US"/>
              <a:pPr/>
              <a:t>51</a:t>
            </a:fld>
            <a:endParaRPr lang="en-US" altLang="zh-TW"/>
          </a:p>
        </p:txBody>
      </p:sp>
      <p:sp>
        <p:nvSpPr>
          <p:cNvPr id="121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Verification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Consider </a:t>
            </a:r>
          </a:p>
        </p:txBody>
      </p:sp>
      <p:graphicFrame>
        <p:nvGraphicFramePr>
          <p:cNvPr id="1210372" name="Object 4"/>
          <p:cNvGraphicFramePr>
            <a:graphicFrameLocks noChangeAspect="1"/>
          </p:cNvGraphicFramePr>
          <p:nvPr/>
        </p:nvGraphicFramePr>
        <p:xfrm>
          <a:off x="762000" y="2133600"/>
          <a:ext cx="61341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16" name="方程式" r:id="rId3" imgW="1752480" imgH="431640" progId="Equation.3">
                  <p:embed/>
                </p:oleObj>
              </mc:Choice>
              <mc:Fallback>
                <p:oleObj name="方程式" r:id="rId3" imgW="1752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133600"/>
                        <a:ext cx="6134100" cy="151447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3" name="Object 5"/>
          <p:cNvGraphicFramePr>
            <a:graphicFrameLocks noChangeAspect="1"/>
          </p:cNvGraphicFramePr>
          <p:nvPr/>
        </p:nvGraphicFramePr>
        <p:xfrm>
          <a:off x="2457450" y="1408113"/>
          <a:ext cx="173355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17" name="方程式" r:id="rId5" imgW="495000" imgH="228600" progId="Equation.3">
                  <p:embed/>
                </p:oleObj>
              </mc:Choice>
              <mc:Fallback>
                <p:oleObj name="方程式" r:id="rId5" imgW="495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1408113"/>
                        <a:ext cx="1733550" cy="80168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4" name="Object 6"/>
          <p:cNvGraphicFramePr>
            <a:graphicFrameLocks noChangeAspect="1"/>
          </p:cNvGraphicFramePr>
          <p:nvPr/>
        </p:nvGraphicFramePr>
        <p:xfrm>
          <a:off x="2819400" y="3657600"/>
          <a:ext cx="48006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18" name="方程式" r:id="rId7" imgW="1371600" imgH="431640" progId="Equation.3">
                  <p:embed/>
                </p:oleObj>
              </mc:Choice>
              <mc:Fallback>
                <p:oleObj name="方程式" r:id="rId7" imgW="1371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657600"/>
                        <a:ext cx="4800600" cy="151447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6" name="Object 8"/>
          <p:cNvGraphicFramePr>
            <a:graphicFrameLocks noChangeAspect="1"/>
          </p:cNvGraphicFramePr>
          <p:nvPr/>
        </p:nvGraphicFramePr>
        <p:xfrm>
          <a:off x="6553200" y="3276600"/>
          <a:ext cx="2379663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19" name="方程式" r:id="rId9" imgW="888840" imgH="253800" progId="Equation.3">
                  <p:embed/>
                </p:oleObj>
              </mc:Choice>
              <mc:Fallback>
                <p:oleObj name="方程式" r:id="rId9" imgW="888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276600"/>
                        <a:ext cx="2379663" cy="68103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77" name="Line 9"/>
          <p:cNvSpPr>
            <a:spLocks noChangeShapeType="1"/>
          </p:cNvSpPr>
          <p:nvPr/>
        </p:nvSpPr>
        <p:spPr bwMode="auto">
          <a:xfrm flipH="1">
            <a:off x="6096000" y="3886200"/>
            <a:ext cx="4572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210378" name="Object 10"/>
          <p:cNvGraphicFramePr>
            <a:graphicFrameLocks noChangeAspect="1"/>
          </p:cNvGraphicFramePr>
          <p:nvPr/>
        </p:nvGraphicFramePr>
        <p:xfrm>
          <a:off x="3581400" y="152400"/>
          <a:ext cx="29718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20" name="方程式" r:id="rId11" imgW="914400" imgH="241200" progId="Equation.3">
                  <p:embed/>
                </p:oleObj>
              </mc:Choice>
              <mc:Fallback>
                <p:oleObj name="方程式" r:id="rId11" imgW="914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52400"/>
                        <a:ext cx="2971800" cy="7858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79" name="Text Box 11"/>
          <p:cNvSpPr txBox="1">
            <a:spLocks noChangeArrowheads="1"/>
          </p:cNvSpPr>
          <p:nvPr/>
        </p:nvSpPr>
        <p:spPr bwMode="auto">
          <a:xfrm>
            <a:off x="200025" y="5486400"/>
            <a:ext cx="8943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charset="-120"/>
              </a:rPr>
              <a:t>Particle i is constrained to be moved perpendicular to </a:t>
            </a:r>
            <a:r>
              <a:rPr lang="en-US" altLang="zh-TW" sz="2800" b="1">
                <a:latin typeface="Times New Roman" pitchFamily="18" charset="0"/>
                <a:ea typeface="新細明體" charset="-120"/>
              </a:rPr>
              <a:t>P</a:t>
            </a:r>
            <a:r>
              <a:rPr lang="en-US" altLang="zh-TW" sz="2800" baseline="-25000">
                <a:latin typeface="Times New Roman" pitchFamily="18" charset="0"/>
                <a:ea typeface="新細明體" charset="-12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53852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1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DAC787-6174-4328-979D-DAD6AA885210}" type="slidenum">
              <a:rPr lang="zh-TW" altLang="en-US"/>
              <a:pPr/>
              <a:t>52</a:t>
            </a:fld>
            <a:endParaRPr lang="en-US" altLang="zh-TW"/>
          </a:p>
        </p:txBody>
      </p:sp>
      <p:sp>
        <p:nvSpPr>
          <p:cNvPr id="11520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Arbitrary Velocity Constraints</a:t>
            </a:r>
          </a:p>
        </p:txBody>
      </p:sp>
      <p:sp>
        <p:nvSpPr>
          <p:cNvPr id="1152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5040312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No constraints</a:t>
            </a:r>
          </a:p>
          <a:p>
            <a:endParaRPr lang="en-US" altLang="zh-TW">
              <a:ea typeface="新細明體" charset="-120"/>
            </a:endParaRPr>
          </a:p>
          <a:p>
            <a:endParaRPr lang="en-US" altLang="zh-TW">
              <a:ea typeface="新細明體" charset="-120"/>
            </a:endParaRPr>
          </a:p>
          <a:p>
            <a:r>
              <a:rPr lang="en-US" altLang="zh-TW">
                <a:ea typeface="新細明體" charset="-120"/>
              </a:rPr>
              <a:t>With constraints</a:t>
            </a:r>
          </a:p>
        </p:txBody>
      </p:sp>
      <p:graphicFrame>
        <p:nvGraphicFramePr>
          <p:cNvPr id="1152004" name="Object 4"/>
          <p:cNvGraphicFramePr>
            <a:graphicFrameLocks noChangeAspect="1"/>
          </p:cNvGraphicFramePr>
          <p:nvPr/>
        </p:nvGraphicFramePr>
        <p:xfrm>
          <a:off x="628650" y="1916113"/>
          <a:ext cx="7885113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212" name="方程式" r:id="rId3" imgW="3098520" imgH="393480" progId="Equation.3">
                  <p:embed/>
                </p:oleObj>
              </mc:Choice>
              <mc:Fallback>
                <p:oleObj name="方程式" r:id="rId3" imgW="3098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1916113"/>
                        <a:ext cx="7885113" cy="1001712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2005" name="Object 5"/>
          <p:cNvGraphicFramePr>
            <a:graphicFrameLocks noChangeAspect="1"/>
          </p:cNvGraphicFramePr>
          <p:nvPr/>
        </p:nvGraphicFramePr>
        <p:xfrm>
          <a:off x="741363" y="3798888"/>
          <a:ext cx="7659687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213" name="方程式" r:id="rId5" imgW="3009600" imgH="393480" progId="Equation.3">
                  <p:embed/>
                </p:oleObj>
              </mc:Choice>
              <mc:Fallback>
                <p:oleObj name="方程式" r:id="rId5" imgW="3009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3798888"/>
                        <a:ext cx="7659687" cy="1001712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2006" name="Object 6"/>
          <p:cNvGraphicFramePr>
            <a:graphicFrameLocks noChangeAspect="1"/>
          </p:cNvGraphicFramePr>
          <p:nvPr/>
        </p:nvGraphicFramePr>
        <p:xfrm>
          <a:off x="5410200" y="4800600"/>
          <a:ext cx="165576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214" name="方程式" r:id="rId7" imgW="736560" imgH="431640" progId="Equation.3">
                  <p:embed/>
                </p:oleObj>
              </mc:Choice>
              <mc:Fallback>
                <p:oleObj name="方程式" r:id="rId7" imgW="7365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800600"/>
                        <a:ext cx="1655763" cy="971550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2007" name="Text Box 7"/>
          <p:cNvSpPr txBox="1">
            <a:spLocks noChangeArrowheads="1"/>
          </p:cNvSpPr>
          <p:nvPr/>
        </p:nvSpPr>
        <p:spPr bwMode="auto">
          <a:xfrm>
            <a:off x="684213" y="4797425"/>
            <a:ext cx="4725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>
                <a:latin typeface="Times New Roman" pitchFamily="18" charset="0"/>
                <a:ea typeface="新細明體" charset="-120"/>
              </a:rPr>
              <a:t>Mass-modified matrix for constraints</a:t>
            </a:r>
          </a:p>
        </p:txBody>
      </p:sp>
      <p:sp>
        <p:nvSpPr>
          <p:cNvPr id="1152008" name="Text Box 8"/>
          <p:cNvSpPr txBox="1">
            <a:spLocks noChangeArrowheads="1"/>
          </p:cNvSpPr>
          <p:nvPr/>
        </p:nvSpPr>
        <p:spPr bwMode="auto">
          <a:xfrm>
            <a:off x="5076825" y="5715000"/>
            <a:ext cx="3565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>
                <a:latin typeface="Times New Roman" pitchFamily="18" charset="0"/>
                <a:ea typeface="新細明體" charset="-120"/>
              </a:rPr>
              <a:t>Arbitrary velocity constrain</a:t>
            </a:r>
          </a:p>
        </p:txBody>
      </p:sp>
      <p:sp>
        <p:nvSpPr>
          <p:cNvPr id="1152009" name="Line 9"/>
          <p:cNvSpPr>
            <a:spLocks noChangeShapeType="1"/>
          </p:cNvSpPr>
          <p:nvPr/>
        </p:nvSpPr>
        <p:spPr bwMode="auto">
          <a:xfrm flipV="1">
            <a:off x="7596188" y="4437063"/>
            <a:ext cx="64770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776FE2-D547-4E56-96FD-DE26668F73F1}" type="slidenum">
              <a:rPr lang="zh-TW" altLang="en-US"/>
              <a:pPr/>
              <a:t>53</a:t>
            </a:fld>
            <a:endParaRPr lang="en-US" altLang="zh-TW"/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Higher-order implicit methods</a:t>
            </a:r>
          </a:p>
        </p:txBody>
      </p:sp>
      <p:sp>
        <p:nvSpPr>
          <p:cNvPr id="115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Implicit Euler has only first-order accuracy</a:t>
            </a:r>
          </a:p>
          <a:p>
            <a:r>
              <a:rPr lang="en-US" altLang="zh-TW" dirty="0">
                <a:ea typeface="新細明體" charset="-120"/>
              </a:rPr>
              <a:t>2nd-order implicit method </a:t>
            </a:r>
            <a:r>
              <a:rPr lang="en-US" altLang="zh-TW" dirty="0" smtClean="0">
                <a:ea typeface="新細明體" charset="-120"/>
              </a:rPr>
              <a:t>is used in</a:t>
            </a:r>
            <a:endParaRPr lang="en-US" altLang="zh-TW" dirty="0">
              <a:ea typeface="新細明體" charset="-120"/>
            </a:endParaRPr>
          </a:p>
          <a:p>
            <a:pPr lvl="1"/>
            <a:r>
              <a:rPr lang="en-US" altLang="zh-TW" dirty="0" err="1">
                <a:ea typeface="新細明體" charset="-120"/>
              </a:rPr>
              <a:t>Ko</a:t>
            </a:r>
            <a:r>
              <a:rPr lang="en-US" altLang="zh-TW" dirty="0">
                <a:ea typeface="新細明體" charset="-120"/>
              </a:rPr>
              <a:t> &amp; Choi, SIGGRAPH’02</a:t>
            </a:r>
          </a:p>
          <a:p>
            <a:pPr lvl="1"/>
            <a:r>
              <a:rPr lang="en-US" altLang="zh-TW" sz="2800" dirty="0" err="1">
                <a:ea typeface="新細明體" charset="-120"/>
              </a:rPr>
              <a:t>Bridson</a:t>
            </a:r>
            <a:r>
              <a:rPr lang="en-US" altLang="zh-TW" sz="2800" dirty="0">
                <a:ea typeface="新細明體" charset="-120"/>
              </a:rPr>
              <a:t>, Marino, &amp; </a:t>
            </a:r>
            <a:r>
              <a:rPr lang="en-US" altLang="zh-TW" sz="2800" dirty="0" err="1">
                <a:ea typeface="新細明體" charset="-120"/>
              </a:rPr>
              <a:t>Fedkiw</a:t>
            </a:r>
            <a:r>
              <a:rPr lang="en-US" altLang="zh-TW" sz="2800" dirty="0">
                <a:ea typeface="新細明體" charset="-120"/>
              </a:rPr>
              <a:t>, SCA’03</a:t>
            </a:r>
            <a:br>
              <a:rPr lang="en-US" altLang="zh-TW" sz="2800" dirty="0">
                <a:ea typeface="新細明體" charset="-120"/>
              </a:rPr>
            </a:br>
            <a:r>
              <a:rPr lang="en-US" altLang="zh-TW" sz="2800" dirty="0">
                <a:ea typeface="新細明體" charset="-120"/>
              </a:rPr>
              <a:t>(mixed explicit / implicit method)</a:t>
            </a:r>
          </a:p>
        </p:txBody>
      </p:sp>
    </p:spTree>
    <p:extLst>
      <p:ext uri="{BB962C8B-B14F-4D97-AF65-F5344CB8AC3E}">
        <p14:creationId xmlns:p14="http://schemas.microsoft.com/office/powerpoint/2010/main" val="279396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8B15D8-04BE-4BD2-A56C-EA4671121C11}" type="slidenum">
              <a:rPr lang="zh-TW" altLang="en-US"/>
              <a:pPr/>
              <a:t>54</a:t>
            </a:fld>
            <a:endParaRPr lang="en-US" altLang="zh-TW"/>
          </a:p>
        </p:txBody>
      </p:sp>
      <p:sp>
        <p:nvSpPr>
          <p:cNvPr id="1202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971800"/>
            <a:ext cx="67056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Miscellaneous Approaches</a:t>
            </a:r>
          </a:p>
        </p:txBody>
      </p:sp>
    </p:spTree>
    <p:extLst>
      <p:ext uri="{BB962C8B-B14F-4D97-AF65-F5344CB8AC3E}">
        <p14:creationId xmlns:p14="http://schemas.microsoft.com/office/powerpoint/2010/main" val="2431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D4A291-DD47-4AD4-958F-568B5DED22A0}" type="slidenum">
              <a:rPr lang="zh-TW" altLang="en-US"/>
              <a:pPr/>
              <a:t>55</a:t>
            </a:fld>
            <a:endParaRPr lang="en-US" altLang="zh-TW"/>
          </a:p>
        </p:txBody>
      </p:sp>
      <p:sp>
        <p:nvSpPr>
          <p:cNvPr id="1203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en-US"/>
              <a:t>Eberhardt et al. (1995)</a:t>
            </a:r>
            <a:endParaRPr lang="en-US" altLang="zh-TW">
              <a:ea typeface="新細明體" charset="-120"/>
            </a:endParaRPr>
          </a:p>
        </p:txBody>
      </p:sp>
      <p:sp>
        <p:nvSpPr>
          <p:cNvPr id="1203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895850"/>
          </a:xfrm>
        </p:spPr>
        <p:txBody>
          <a:bodyPr/>
          <a:lstStyle/>
          <a:p>
            <a:r>
              <a:rPr lang="en-US" altLang="en-US"/>
              <a:t>Focus on knits, instead of woven cloth</a:t>
            </a:r>
          </a:p>
          <a:p>
            <a:r>
              <a:rPr lang="en-US" altLang="en-US"/>
              <a:t>Particle system with measured energies</a:t>
            </a:r>
          </a:p>
          <a:p>
            <a:r>
              <a:rPr lang="en-US" altLang="en-US"/>
              <a:t>Volumetric approach to rendering knits</a:t>
            </a:r>
          </a:p>
          <a:p>
            <a:pPr lvl="1"/>
            <a:r>
              <a:rPr lang="en-US" altLang="en-US"/>
              <a:t>Represent microstructure</a:t>
            </a:r>
          </a:p>
          <a:p>
            <a:pPr lvl="1"/>
            <a:r>
              <a:rPr lang="en-US" altLang="en-US"/>
              <a:t>Sweep density distributions along yarns</a:t>
            </a:r>
            <a:endParaRPr lang="en-US" altLang="zh-TW">
              <a:ea typeface="新細明體" charset="-120"/>
            </a:endParaRPr>
          </a:p>
        </p:txBody>
      </p:sp>
      <p:grpSp>
        <p:nvGrpSpPr>
          <p:cNvPr id="1203204" name="Group 4"/>
          <p:cNvGrpSpPr>
            <a:grpSpLocks/>
          </p:cNvGrpSpPr>
          <p:nvPr/>
        </p:nvGrpSpPr>
        <p:grpSpPr bwMode="auto">
          <a:xfrm>
            <a:off x="1908175" y="4614863"/>
            <a:ext cx="5410200" cy="1709737"/>
            <a:chOff x="1728" y="3360"/>
            <a:chExt cx="2736" cy="864"/>
          </a:xfrm>
        </p:grpSpPr>
        <p:sp>
          <p:nvSpPr>
            <p:cNvPr id="1203205" name="Rectangle 5"/>
            <p:cNvSpPr>
              <a:spLocks noChangeArrowheads="1"/>
            </p:cNvSpPr>
            <p:nvPr/>
          </p:nvSpPr>
          <p:spPr bwMode="auto">
            <a:xfrm>
              <a:off x="1728" y="3360"/>
              <a:ext cx="2688" cy="864"/>
            </a:xfrm>
            <a:prstGeom prst="rect">
              <a:avLst/>
            </a:prstGeom>
            <a:solidFill>
              <a:srgbClr val="FF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120320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3360"/>
              <a:ext cx="2736" cy="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9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4F692F3-A2FB-4EA2-B8D4-9BD74CBD5AAE}" type="slidenum">
              <a:rPr lang="zh-TW" altLang="en-US"/>
              <a:pPr/>
              <a:t>56</a:t>
            </a:fld>
            <a:endParaRPr lang="en-US" altLang="zh-TW"/>
          </a:p>
        </p:txBody>
      </p:sp>
      <p:sp>
        <p:nvSpPr>
          <p:cNvPr id="120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Eberhardt et al. Results</a:t>
            </a:r>
            <a:endParaRPr lang="en-US" altLang="zh-TW">
              <a:ea typeface="新細明體" charset="-120"/>
            </a:endParaRPr>
          </a:p>
        </p:txBody>
      </p:sp>
      <p:sp>
        <p:nvSpPr>
          <p:cNvPr id="12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1204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1484313"/>
            <a:ext cx="60420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45CED0-3E47-41D2-8217-EDA9BEE90CC7}" type="slidenum">
              <a:rPr lang="zh-TW" altLang="en-US"/>
              <a:pPr/>
              <a:t>57</a:t>
            </a:fld>
            <a:endParaRPr lang="en-US" altLang="zh-TW"/>
          </a:p>
        </p:txBody>
      </p:sp>
      <p:sp>
        <p:nvSpPr>
          <p:cNvPr id="115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Avoiding Stiffness</a:t>
            </a:r>
          </a:p>
        </p:txBody>
      </p:sp>
      <p:sp>
        <p:nvSpPr>
          <p:cNvPr id="115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20788"/>
            <a:ext cx="8229600" cy="5256212"/>
          </a:xfrm>
        </p:spPr>
        <p:txBody>
          <a:bodyPr/>
          <a:lstStyle/>
          <a:p>
            <a:r>
              <a:rPr lang="en-US" altLang="zh-TW" sz="2800">
                <a:ea typeface="新細明體" charset="-120"/>
              </a:rPr>
              <a:t>Apply only non-stiff spring forces and then “fix” the solution at the end of time step</a:t>
            </a:r>
          </a:p>
          <a:p>
            <a:pPr lvl="1"/>
            <a:r>
              <a:rPr lang="en-US" altLang="zh-TW" sz="2200">
                <a:ea typeface="新細明體" charset="-120"/>
              </a:rPr>
              <a:t>Provot (1995)</a:t>
            </a:r>
          </a:p>
          <a:p>
            <a:pPr lvl="1"/>
            <a:r>
              <a:rPr lang="en-US" altLang="zh-TW" sz="2200">
                <a:ea typeface="新細明體" charset="-120"/>
              </a:rPr>
              <a:t>Desbrun et al. (1999)</a:t>
            </a:r>
          </a:p>
          <a:p>
            <a:pPr lvl="1"/>
            <a:r>
              <a:rPr lang="en-US" altLang="zh-TW" sz="2200">
                <a:ea typeface="新細明體" charset="-120"/>
              </a:rPr>
              <a:t>Bridson et al. (2002)</a:t>
            </a:r>
          </a:p>
          <a:p>
            <a:r>
              <a:rPr lang="en-US" altLang="zh-TW" sz="2800">
                <a:ea typeface="新細明體" charset="-120"/>
              </a:rPr>
              <a:t>Popular for interactive </a:t>
            </a:r>
            <a:br>
              <a:rPr lang="en-US" altLang="zh-TW" sz="2800">
                <a:ea typeface="新細明體" charset="-120"/>
              </a:rPr>
            </a:br>
            <a:r>
              <a:rPr lang="en-US" altLang="zh-TW" sz="2800">
                <a:ea typeface="新細明體" charset="-120"/>
              </a:rPr>
              <a:t>applications</a:t>
            </a:r>
          </a:p>
        </p:txBody>
      </p:sp>
      <p:pic>
        <p:nvPicPr>
          <p:cNvPr id="1154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2800"/>
            <a:ext cx="3992563" cy="295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5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2548D3-99E0-442C-9C26-4E40A67E5B00}" type="slidenum">
              <a:rPr lang="zh-TW" altLang="en-US"/>
              <a:pPr/>
              <a:t>58</a:t>
            </a:fld>
            <a:endParaRPr lang="en-US" altLang="zh-TW"/>
          </a:p>
        </p:txBody>
      </p:sp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Ko, Choi (SIGGRAPH 2002)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33475"/>
            <a:ext cx="8229600" cy="532765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Cloth property</a:t>
            </a:r>
          </a:p>
          <a:p>
            <a:pPr lvl="1"/>
            <a:r>
              <a:rPr lang="en-US" altLang="zh-TW">
                <a:ea typeface="新細明體" charset="-120"/>
              </a:rPr>
              <a:t>Weak resistance to bending</a:t>
            </a:r>
          </a:p>
          <a:p>
            <a:pPr lvl="1"/>
            <a:r>
              <a:rPr lang="en-US" altLang="zh-TW">
                <a:ea typeface="新細明體" charset="-120"/>
              </a:rPr>
              <a:t>Strong resistance to tension</a:t>
            </a:r>
          </a:p>
          <a:p>
            <a:pPr lvl="1"/>
            <a:endParaRPr lang="en-US" altLang="zh-TW" sz="4000">
              <a:ea typeface="新細明體" charset="-120"/>
            </a:endParaRPr>
          </a:p>
          <a:p>
            <a:r>
              <a:rPr lang="en-US" altLang="zh-TW">
                <a:ea typeface="新細明體" charset="-120"/>
              </a:rPr>
              <a:t>Problem in spring-mass model</a:t>
            </a:r>
          </a:p>
          <a:p>
            <a:pPr lvl="1"/>
            <a:r>
              <a:rPr lang="en-US" altLang="zh-TW">
                <a:ea typeface="新細明體" charset="-120"/>
              </a:rPr>
              <a:t>Stiff system for non-stretch</a:t>
            </a:r>
          </a:p>
          <a:p>
            <a:pPr lvl="1"/>
            <a:r>
              <a:rPr lang="en-US" altLang="zh-TW">
                <a:ea typeface="新細明體" charset="-120"/>
              </a:rPr>
              <a:t>Need large compression forces for out-of-plane motion </a:t>
            </a:r>
          </a:p>
        </p:txBody>
      </p:sp>
      <p:pic>
        <p:nvPicPr>
          <p:cNvPr id="1198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933700"/>
            <a:ext cx="4321175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8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882900"/>
            <a:ext cx="266382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808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5638800"/>
            <a:ext cx="4105275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5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85DA77-C17A-47FA-9609-0442876C0AEC}" type="slidenum">
              <a:rPr lang="zh-TW" altLang="en-US"/>
              <a:pPr/>
              <a:t>59</a:t>
            </a:fld>
            <a:endParaRPr lang="en-US" altLang="zh-TW"/>
          </a:p>
        </p:txBody>
      </p:sp>
      <p:pic>
        <p:nvPicPr>
          <p:cNvPr id="1199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3149600"/>
            <a:ext cx="4117975" cy="287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91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Ko, Choi (2002)</a:t>
            </a:r>
          </a:p>
        </p:txBody>
      </p:sp>
      <p:sp>
        <p:nvSpPr>
          <p:cNvPr id="11991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229600" cy="511175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Use column buckling as their basic model</a:t>
            </a:r>
          </a:p>
          <a:p>
            <a:r>
              <a:rPr lang="en-US" altLang="zh-TW">
                <a:ea typeface="新細明體" charset="-120"/>
              </a:rPr>
              <a:t>Replace bend and compression forces with a single nonlinear model</a:t>
            </a:r>
          </a:p>
        </p:txBody>
      </p:sp>
      <p:pic>
        <p:nvPicPr>
          <p:cNvPr id="11991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213100"/>
            <a:ext cx="2995613" cy="243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91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122613"/>
            <a:ext cx="4248150" cy="297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9111" name="Text Box 7"/>
          <p:cNvSpPr txBox="1">
            <a:spLocks noChangeArrowheads="1"/>
          </p:cNvSpPr>
          <p:nvPr/>
        </p:nvSpPr>
        <p:spPr bwMode="auto">
          <a:xfrm>
            <a:off x="5003800" y="5165725"/>
            <a:ext cx="198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imes New Roman" pitchFamily="18" charset="0"/>
                <a:ea typeface="新細明體" charset="-120"/>
              </a:rPr>
              <a:t>ideal bucking curve</a:t>
            </a:r>
          </a:p>
        </p:txBody>
      </p:sp>
      <p:sp>
        <p:nvSpPr>
          <p:cNvPr id="1199112" name="Line 8"/>
          <p:cNvSpPr>
            <a:spLocks noChangeShapeType="1"/>
          </p:cNvSpPr>
          <p:nvPr/>
        </p:nvSpPr>
        <p:spPr bwMode="auto">
          <a:xfrm flipH="1" flipV="1">
            <a:off x="5219700" y="502126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99113" name="Text Box 9"/>
          <p:cNvSpPr txBox="1">
            <a:spLocks noChangeArrowheads="1"/>
          </p:cNvSpPr>
          <p:nvPr/>
        </p:nvSpPr>
        <p:spPr bwMode="auto">
          <a:xfrm>
            <a:off x="6300788" y="2795588"/>
            <a:ext cx="1441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imes New Roman" pitchFamily="18" charset="0"/>
                <a:ea typeface="新細明體" charset="-120"/>
              </a:rPr>
              <a:t>approximated</a:t>
            </a:r>
          </a:p>
        </p:txBody>
      </p:sp>
      <p:sp>
        <p:nvSpPr>
          <p:cNvPr id="1199114" name="Line 10"/>
          <p:cNvSpPr>
            <a:spLocks noChangeShapeType="1"/>
          </p:cNvSpPr>
          <p:nvPr/>
        </p:nvSpPr>
        <p:spPr bwMode="auto">
          <a:xfrm>
            <a:off x="7596188" y="3076575"/>
            <a:ext cx="2889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99115" name="Text Box 11"/>
          <p:cNvSpPr txBox="1">
            <a:spLocks noChangeArrowheads="1"/>
          </p:cNvSpPr>
          <p:nvPr/>
        </p:nvSpPr>
        <p:spPr bwMode="auto">
          <a:xfrm>
            <a:off x="7669213" y="4302125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imes New Roman" pitchFamily="18" charset="0"/>
                <a:ea typeface="新細明體" charset="-120"/>
              </a:rPr>
              <a:t>bucking load</a:t>
            </a:r>
          </a:p>
        </p:txBody>
      </p:sp>
      <p:sp>
        <p:nvSpPr>
          <p:cNvPr id="1199116" name="Line 12"/>
          <p:cNvSpPr>
            <a:spLocks noChangeShapeType="1"/>
          </p:cNvSpPr>
          <p:nvPr/>
        </p:nvSpPr>
        <p:spPr bwMode="auto">
          <a:xfrm flipH="1" flipV="1">
            <a:off x="8101013" y="4013200"/>
            <a:ext cx="28733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99117" name="Text Box 13"/>
          <p:cNvSpPr txBox="1">
            <a:spLocks noChangeArrowheads="1"/>
          </p:cNvSpPr>
          <p:nvPr/>
        </p:nvSpPr>
        <p:spPr bwMode="auto">
          <a:xfrm>
            <a:off x="1547813" y="5661025"/>
            <a:ext cx="1762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ahoma" pitchFamily="34" charset="0"/>
                <a:ea typeface="新細明體" charset="-120"/>
              </a:rPr>
              <a:t>column bucking</a:t>
            </a:r>
          </a:p>
        </p:txBody>
      </p:sp>
      <p:sp>
        <p:nvSpPr>
          <p:cNvPr id="1199118" name="Text Box 14"/>
          <p:cNvSpPr txBox="1">
            <a:spLocks noChangeArrowheads="1"/>
          </p:cNvSpPr>
          <p:nvPr/>
        </p:nvSpPr>
        <p:spPr bwMode="auto">
          <a:xfrm>
            <a:off x="8027988" y="2997200"/>
            <a:ext cx="1116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solidFill>
                  <a:srgbClr val="CC0099"/>
                </a:solidFill>
                <a:latin typeface="Tahoma" pitchFamily="34" charset="0"/>
                <a:ea typeface="新細明體" charset="-120"/>
              </a:rPr>
              <a:t>real cloth</a:t>
            </a:r>
          </a:p>
        </p:txBody>
      </p:sp>
    </p:spTree>
    <p:extLst>
      <p:ext uri="{BB962C8B-B14F-4D97-AF65-F5344CB8AC3E}">
        <p14:creationId xmlns:p14="http://schemas.microsoft.com/office/powerpoint/2010/main" val="37499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F26D58-FBD9-433D-97B2-6C927962F5B8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109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The Drapemeter (1950)</a:t>
            </a:r>
          </a:p>
        </p:txBody>
      </p:sp>
      <p:sp>
        <p:nvSpPr>
          <p:cNvPr id="1099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8229600" cy="5256212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Used to quantify draping behavior</a:t>
            </a:r>
          </a:p>
          <a:p>
            <a:pPr lvl="1"/>
            <a:r>
              <a:rPr lang="en-US" altLang="zh-TW">
                <a:ea typeface="新細明體" charset="-120"/>
              </a:rPr>
              <a:t>Drape factor</a:t>
            </a:r>
          </a:p>
          <a:p>
            <a:pPr lvl="1"/>
            <a:r>
              <a:rPr lang="en-US" altLang="zh-TW">
                <a:ea typeface="新細明體" charset="-120"/>
              </a:rPr>
              <a:t>Number of folds</a:t>
            </a:r>
          </a:p>
        </p:txBody>
      </p:sp>
      <p:grpSp>
        <p:nvGrpSpPr>
          <p:cNvPr id="1099780" name="Group 4"/>
          <p:cNvGrpSpPr>
            <a:grpSpLocks/>
          </p:cNvGrpSpPr>
          <p:nvPr/>
        </p:nvGrpSpPr>
        <p:grpSpPr bwMode="auto">
          <a:xfrm>
            <a:off x="5219700" y="2205038"/>
            <a:ext cx="2743200" cy="4038600"/>
            <a:chOff x="3936" y="1248"/>
            <a:chExt cx="1728" cy="2544"/>
          </a:xfrm>
        </p:grpSpPr>
        <p:sp>
          <p:nvSpPr>
            <p:cNvPr id="1099781" name="Rectangle 5"/>
            <p:cNvSpPr>
              <a:spLocks noChangeArrowheads="1"/>
            </p:cNvSpPr>
            <p:nvPr/>
          </p:nvSpPr>
          <p:spPr bwMode="auto">
            <a:xfrm>
              <a:off x="3936" y="1248"/>
              <a:ext cx="1728" cy="2544"/>
            </a:xfrm>
            <a:prstGeom prst="rect">
              <a:avLst/>
            </a:prstGeom>
            <a:solidFill>
              <a:srgbClr val="FF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109978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0"/>
            <a:stretch>
              <a:fillRect/>
            </a:stretch>
          </p:blipFill>
          <p:spPr bwMode="auto">
            <a:xfrm>
              <a:off x="3936" y="1344"/>
              <a:ext cx="1680" cy="2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9783" name="Group 7"/>
          <p:cNvGrpSpPr>
            <a:grpSpLocks/>
          </p:cNvGrpSpPr>
          <p:nvPr/>
        </p:nvGrpSpPr>
        <p:grpSpPr bwMode="auto">
          <a:xfrm>
            <a:off x="971550" y="4005263"/>
            <a:ext cx="2895600" cy="2362200"/>
            <a:chOff x="1536" y="2736"/>
            <a:chExt cx="1824" cy="1488"/>
          </a:xfrm>
        </p:grpSpPr>
        <p:sp>
          <p:nvSpPr>
            <p:cNvPr id="1099784" name="Rectangle 8"/>
            <p:cNvSpPr>
              <a:spLocks noChangeArrowheads="1"/>
            </p:cNvSpPr>
            <p:nvPr/>
          </p:nvSpPr>
          <p:spPr bwMode="auto">
            <a:xfrm>
              <a:off x="1536" y="2736"/>
              <a:ext cx="1824" cy="1488"/>
            </a:xfrm>
            <a:prstGeom prst="rect">
              <a:avLst/>
            </a:prstGeom>
            <a:solidFill>
              <a:srgbClr val="FF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1099785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4" y="2832"/>
              <a:ext cx="1552" cy="1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9786" name="Group 10"/>
          <p:cNvGrpSpPr>
            <a:grpSpLocks/>
          </p:cNvGrpSpPr>
          <p:nvPr/>
        </p:nvGrpSpPr>
        <p:grpSpPr bwMode="auto">
          <a:xfrm>
            <a:off x="1116013" y="2781300"/>
            <a:ext cx="2514600" cy="1143000"/>
            <a:chOff x="1008" y="1248"/>
            <a:chExt cx="1584" cy="720"/>
          </a:xfrm>
        </p:grpSpPr>
        <p:sp>
          <p:nvSpPr>
            <p:cNvPr id="1099787" name="Rectangle 11"/>
            <p:cNvSpPr>
              <a:spLocks noChangeArrowheads="1"/>
            </p:cNvSpPr>
            <p:nvPr/>
          </p:nvSpPr>
          <p:spPr bwMode="auto">
            <a:xfrm>
              <a:off x="1008" y="1248"/>
              <a:ext cx="1584" cy="720"/>
            </a:xfrm>
            <a:prstGeom prst="rect">
              <a:avLst/>
            </a:prstGeom>
            <a:solidFill>
              <a:srgbClr val="FF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aphicFrame>
          <p:nvGraphicFramePr>
            <p:cNvPr id="1099788" name="Object 12"/>
            <p:cNvGraphicFramePr>
              <a:graphicFrameLocks noChangeAspect="1"/>
            </p:cNvGraphicFramePr>
            <p:nvPr/>
          </p:nvGraphicFramePr>
          <p:xfrm>
            <a:off x="1104" y="1344"/>
            <a:ext cx="1296" cy="5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9805" name="Equation" r:id="rId5" imgW="952500" imgH="419100" progId="Equation.3">
                    <p:embed/>
                  </p:oleObj>
                </mc:Choice>
                <mc:Fallback>
                  <p:oleObj name="Equation" r:id="rId5" imgW="952500" imgH="4191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344"/>
                          <a:ext cx="1296" cy="5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99789" name="Text Box 13"/>
          <p:cNvSpPr txBox="1">
            <a:spLocks noChangeArrowheads="1"/>
          </p:cNvSpPr>
          <p:nvPr/>
        </p:nvSpPr>
        <p:spPr bwMode="auto">
          <a:xfrm>
            <a:off x="6877050" y="4387850"/>
            <a:ext cx="5921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1600">
                <a:solidFill>
                  <a:srgbClr val="000000"/>
                </a:solidFill>
                <a:latin typeface="Times New Roman" pitchFamily="18" charset="0"/>
                <a:ea typeface="新細明體" charset="-120"/>
              </a:rPr>
              <a:t>cloth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2D2DD0-12D6-4A46-9121-465D42B04BEB}" type="slidenum">
              <a:rPr lang="zh-TW" altLang="en-US"/>
              <a:pPr/>
              <a:t>60</a:t>
            </a:fld>
            <a:endParaRPr lang="en-US" altLang="zh-TW"/>
          </a:p>
        </p:txBody>
      </p:sp>
      <p:sp>
        <p:nvSpPr>
          <p:cNvPr id="120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Ko and Choi results</a:t>
            </a:r>
          </a:p>
        </p:txBody>
      </p:sp>
      <p:pic>
        <p:nvPicPr>
          <p:cNvPr id="1201155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5006975" cy="469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49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C20C24-7D48-482F-8B7C-B33253D71F1F}" type="slidenum">
              <a:rPr lang="zh-TW" altLang="en-US"/>
              <a:pPr/>
              <a:t>61</a:t>
            </a:fld>
            <a:endParaRPr lang="en-US" altLang="zh-TW"/>
          </a:p>
        </p:txBody>
      </p:sp>
      <p:sp>
        <p:nvSpPr>
          <p:cNvPr id="118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10600" cy="1143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Cloth Model Based on </a:t>
            </a:r>
            <a:br>
              <a:rPr lang="en-US" altLang="zh-TW">
                <a:ea typeface="新細明體" charset="-120"/>
              </a:rPr>
            </a:br>
            <a:r>
              <a:rPr lang="en-US" altLang="zh-TW">
                <a:ea typeface="新細明體" charset="-120"/>
              </a:rPr>
              <a:t>Constrained Lagrange Mechanics</a:t>
            </a:r>
          </a:p>
        </p:txBody>
      </p:sp>
      <p:sp>
        <p:nvSpPr>
          <p:cNvPr id="118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663" y="1295400"/>
            <a:ext cx="8415337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err="1">
                <a:ea typeface="新細明體" charset="-120"/>
              </a:rPr>
              <a:t>Goldenthal</a:t>
            </a:r>
            <a:r>
              <a:rPr lang="en-US" altLang="zh-TW" dirty="0">
                <a:ea typeface="新細明體" charset="-120"/>
              </a:rPr>
              <a:t> et al., “Efficient Simulation of Inextensible Cloth,” SIGGRAPH’07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ea typeface="新細明體" charset="-120"/>
              </a:rPr>
              <a:t>Inextensibility is important for cloth animation!</a:t>
            </a:r>
          </a:p>
          <a:p>
            <a:pPr>
              <a:lnSpc>
                <a:spcPct val="100000"/>
              </a:lnSpc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100000"/>
              </a:lnSpc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100000"/>
              </a:lnSpc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100000"/>
              </a:lnSpc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100000"/>
              </a:lnSpc>
            </a:pPr>
            <a:r>
              <a:rPr lang="en-US" altLang="zh-TW" dirty="0">
                <a:ea typeface="新細明體" charset="-120"/>
              </a:rPr>
              <a:t>An alternative to implicit integration for stiff system—reformulate it as constraints.</a:t>
            </a: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0"/>
            <a:ext cx="7315200" cy="240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5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D69A17-C3EC-4700-BD46-22DDFD40FBA9}" type="slidenum">
              <a:rPr lang="zh-TW" altLang="en-US"/>
              <a:pPr/>
              <a:t>62</a:t>
            </a:fld>
            <a:endParaRPr lang="en-US" altLang="zh-TW"/>
          </a:p>
        </p:txBody>
      </p:sp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zh-TW" sz="3300">
                <a:ea typeface="新細明體" charset="-120"/>
              </a:rPr>
              <a:t>Quick Tutorial on Lagrangian Mechanics</a:t>
            </a:r>
          </a:p>
        </p:txBody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663" y="1447800"/>
            <a:ext cx="8491537" cy="50292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Lagrangian mechanics is just another form of Newtonian mechanics</a:t>
            </a:r>
          </a:p>
          <a:p>
            <a:r>
              <a:rPr lang="en-US" altLang="zh-TW">
                <a:ea typeface="新細明體" charset="-120"/>
              </a:rPr>
              <a:t>Newtonian mechanics describes motion in Cartesian coordinate (vector) </a:t>
            </a:r>
            <a:r>
              <a:rPr lang="en-US" altLang="zh-TW">
                <a:ea typeface="新細明體" charset="-120"/>
                <a:sym typeface="Wingdings" pitchFamily="2" charset="2"/>
              </a:rPr>
              <a:t> coordinate transformation is hard</a:t>
            </a:r>
            <a:endParaRPr lang="en-US" altLang="zh-TW">
              <a:ea typeface="新細明體" charset="-120"/>
            </a:endParaRPr>
          </a:p>
          <a:p>
            <a:r>
              <a:rPr lang="en-US" altLang="zh-TW">
                <a:ea typeface="新細明體" charset="-120"/>
              </a:rPr>
              <a:t>Lagrangian mechanics describes motion via energy </a:t>
            </a:r>
            <a:r>
              <a:rPr lang="en-US" altLang="zh-TW">
                <a:ea typeface="新細明體" charset="-120"/>
                <a:sym typeface="Wingdings" pitchFamily="2" charset="2"/>
              </a:rPr>
              <a:t> coordinate transformation is easy</a:t>
            </a:r>
          </a:p>
          <a:p>
            <a:pPr lvl="1"/>
            <a:r>
              <a:rPr lang="en-US" altLang="zh-TW">
                <a:ea typeface="新細明體" charset="-120"/>
                <a:sym typeface="Wingdings" pitchFamily="2" charset="2"/>
              </a:rPr>
              <a:t>generalized coordinate </a:t>
            </a:r>
          </a:p>
        </p:txBody>
      </p:sp>
    </p:spTree>
    <p:extLst>
      <p:ext uri="{BB962C8B-B14F-4D97-AF65-F5344CB8AC3E}">
        <p14:creationId xmlns:p14="http://schemas.microsoft.com/office/powerpoint/2010/main" val="22591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17383F-B3D8-4237-85DB-F1C346DDFD7F}" type="slidenum">
              <a:rPr lang="zh-TW" altLang="en-US"/>
              <a:pPr/>
              <a:t>63</a:t>
            </a:fld>
            <a:endParaRPr lang="en-US" altLang="zh-TW"/>
          </a:p>
        </p:txBody>
      </p:sp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/>
          <a:lstStyle/>
          <a:p>
            <a:r>
              <a:rPr lang="en-US" altLang="zh-TW" sz="3300">
                <a:ea typeface="新細明體" charset="-120"/>
              </a:rPr>
              <a:t>Quick Tutorial on Lagrangian Mechanics</a:t>
            </a:r>
          </a:p>
        </p:txBody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Reformulation of classical mechanics</a:t>
            </a:r>
          </a:p>
          <a:p>
            <a:r>
              <a:rPr lang="en-US" altLang="zh-TW" i="1">
                <a:latin typeface="Times New Roman" pitchFamily="18" charset="0"/>
                <a:ea typeface="新細明體" charset="-120"/>
              </a:rPr>
              <a:t>Lagrangian</a:t>
            </a:r>
            <a:r>
              <a:rPr lang="en-US" altLang="zh-TW">
                <a:ea typeface="新細明體" charset="-120"/>
              </a:rPr>
              <a:t> of a dynamical system</a:t>
            </a:r>
          </a:p>
          <a:p>
            <a:endParaRPr lang="en-US" altLang="zh-TW">
              <a:ea typeface="新細明體" charset="-120"/>
            </a:endParaRPr>
          </a:p>
          <a:p>
            <a:endParaRPr lang="en-US" altLang="zh-TW">
              <a:ea typeface="新細明體" charset="-120"/>
            </a:endParaRPr>
          </a:p>
          <a:p>
            <a:r>
              <a:rPr lang="en-US" altLang="zh-TW">
                <a:ea typeface="新細明體" charset="-120"/>
              </a:rPr>
              <a:t>The equation of motion is defined as</a:t>
            </a:r>
          </a:p>
          <a:p>
            <a:endParaRPr lang="en-US" altLang="zh-TW">
              <a:ea typeface="新細明體" charset="-120"/>
            </a:endParaRPr>
          </a:p>
        </p:txBody>
      </p:sp>
      <p:graphicFrame>
        <p:nvGraphicFramePr>
          <p:cNvPr id="1218564" name="Object 4"/>
          <p:cNvGraphicFramePr>
            <a:graphicFrameLocks noChangeAspect="1"/>
          </p:cNvGraphicFramePr>
          <p:nvPr/>
        </p:nvGraphicFramePr>
        <p:xfrm>
          <a:off x="1035050" y="2941638"/>
          <a:ext cx="6853238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222" name="方程式" r:id="rId3" imgW="2692080" imgH="431640" progId="Equation.3">
                  <p:embed/>
                </p:oleObj>
              </mc:Choice>
              <mc:Fallback>
                <p:oleObj name="方程式" r:id="rId3" imgW="2692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2941638"/>
                        <a:ext cx="6853238" cy="1096962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565" name="Object 5"/>
          <p:cNvGraphicFramePr>
            <a:graphicFrameLocks noChangeAspect="1"/>
          </p:cNvGraphicFramePr>
          <p:nvPr/>
        </p:nvGraphicFramePr>
        <p:xfrm>
          <a:off x="3094038" y="5019675"/>
          <a:ext cx="24241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223" name="方程式" r:id="rId5" imgW="952200" imgH="393480" progId="Equation.3">
                  <p:embed/>
                </p:oleObj>
              </mc:Choice>
              <mc:Fallback>
                <p:oleObj name="方程式" r:id="rId5" imgW="952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038" y="5019675"/>
                        <a:ext cx="2424112" cy="100012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4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4AF7A4-7DE6-4375-9CFC-77A4E78F0E4B}" type="slidenum">
              <a:rPr lang="zh-TW" altLang="en-US"/>
              <a:pPr/>
              <a:t>64</a:t>
            </a:fld>
            <a:endParaRPr lang="en-US" altLang="zh-TW"/>
          </a:p>
        </p:txBody>
      </p:sp>
      <p:sp>
        <p:nvSpPr>
          <p:cNvPr id="118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10600" cy="1143000"/>
          </a:xfrm>
        </p:spPr>
        <p:txBody>
          <a:bodyPr/>
          <a:lstStyle/>
          <a:p>
            <a:r>
              <a:rPr lang="en-US" altLang="zh-TW" sz="3300">
                <a:ea typeface="新細明體" charset="-120"/>
              </a:rPr>
              <a:t>Cloth Model Based on </a:t>
            </a:r>
            <a:br>
              <a:rPr lang="en-US" altLang="zh-TW" sz="3300">
                <a:ea typeface="新細明體" charset="-120"/>
              </a:rPr>
            </a:br>
            <a:r>
              <a:rPr lang="en-US" altLang="zh-TW" sz="3300">
                <a:ea typeface="新細明體" charset="-120"/>
              </a:rPr>
              <a:t>Constrained Lagrange Mechanics</a:t>
            </a:r>
          </a:p>
        </p:txBody>
      </p:sp>
      <p:sp>
        <p:nvSpPr>
          <p:cNvPr id="118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Augment Lagrange equation with constraints</a:t>
            </a:r>
          </a:p>
          <a:p>
            <a:endParaRPr lang="en-US" altLang="zh-TW">
              <a:ea typeface="新細明體" charset="-120"/>
            </a:endParaRPr>
          </a:p>
          <a:p>
            <a:endParaRPr lang="en-US" altLang="zh-TW">
              <a:ea typeface="新細明體" charset="-120"/>
            </a:endParaRPr>
          </a:p>
          <a:p>
            <a:endParaRPr lang="en-US" altLang="zh-TW">
              <a:ea typeface="新細明體" charset="-120"/>
            </a:endParaRPr>
          </a:p>
          <a:p>
            <a:r>
              <a:rPr lang="en-US" altLang="zh-TW">
                <a:ea typeface="新細明體" charset="-120"/>
              </a:rPr>
              <a:t>Constrained dynamics equation</a:t>
            </a:r>
          </a:p>
        </p:txBody>
      </p:sp>
      <p:graphicFrame>
        <p:nvGraphicFramePr>
          <p:cNvPr id="1187844" name="Object 4"/>
          <p:cNvGraphicFramePr>
            <a:graphicFrameLocks noChangeAspect="1"/>
          </p:cNvGraphicFramePr>
          <p:nvPr/>
        </p:nvGraphicFramePr>
        <p:xfrm>
          <a:off x="1447800" y="2427288"/>
          <a:ext cx="542925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60" name="方程式" r:id="rId4" imgW="2133360" imgH="393480" progId="Equation.3">
                  <p:embed/>
                </p:oleObj>
              </mc:Choice>
              <mc:Fallback>
                <p:oleObj name="方程式" r:id="rId4" imgW="2133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427288"/>
                        <a:ext cx="5429250" cy="1001712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45" name="Object 5"/>
          <p:cNvGraphicFramePr>
            <a:graphicFrameLocks noChangeAspect="1"/>
          </p:cNvGraphicFramePr>
          <p:nvPr/>
        </p:nvGraphicFramePr>
        <p:xfrm>
          <a:off x="2362200" y="4953000"/>
          <a:ext cx="44259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61" name="方程式" r:id="rId6" imgW="1739880" imgH="228600" progId="Equation.3">
                  <p:embed/>
                </p:oleObj>
              </mc:Choice>
              <mc:Fallback>
                <p:oleObj name="方程式" r:id="rId6" imgW="1739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953000"/>
                        <a:ext cx="4425950" cy="58102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46" name="Text Box 6"/>
          <p:cNvSpPr txBox="1">
            <a:spLocks noChangeArrowheads="1"/>
          </p:cNvSpPr>
          <p:nvPr/>
        </p:nvSpPr>
        <p:spPr bwMode="auto">
          <a:xfrm>
            <a:off x="2895600" y="3594100"/>
            <a:ext cx="5659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新細明體" charset="-120"/>
              </a:rPr>
              <a:t>Potential energy: stretch, bending, shear</a:t>
            </a:r>
          </a:p>
        </p:txBody>
      </p:sp>
      <p:sp>
        <p:nvSpPr>
          <p:cNvPr id="1187847" name="Text Box 7"/>
          <p:cNvSpPr txBox="1">
            <a:spLocks noChangeArrowheads="1"/>
          </p:cNvSpPr>
          <p:nvPr/>
        </p:nvSpPr>
        <p:spPr bwMode="auto">
          <a:xfrm>
            <a:off x="5334000" y="2057400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新細明體" charset="-120"/>
              </a:rPr>
              <a:t>Constraints</a:t>
            </a:r>
          </a:p>
        </p:txBody>
      </p:sp>
      <p:sp>
        <p:nvSpPr>
          <p:cNvPr id="1187848" name="Text Box 8"/>
          <p:cNvSpPr txBox="1">
            <a:spLocks noChangeArrowheads="1"/>
          </p:cNvSpPr>
          <p:nvPr/>
        </p:nvSpPr>
        <p:spPr bwMode="auto">
          <a:xfrm>
            <a:off x="7162800" y="2466975"/>
            <a:ext cx="15589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新細明體" charset="-120"/>
              </a:rPr>
              <a:t>Lagrange </a:t>
            </a:r>
          </a:p>
          <a:p>
            <a:r>
              <a:rPr lang="en-US" altLang="zh-TW" sz="2400">
                <a:ea typeface="新細明體" charset="-120"/>
              </a:rPr>
              <a:t>Multipliers</a:t>
            </a:r>
          </a:p>
        </p:txBody>
      </p:sp>
      <p:sp>
        <p:nvSpPr>
          <p:cNvPr id="1187849" name="Line 9"/>
          <p:cNvSpPr>
            <a:spLocks noChangeShapeType="1"/>
          </p:cNvSpPr>
          <p:nvPr/>
        </p:nvSpPr>
        <p:spPr bwMode="auto">
          <a:xfrm flipH="1" flipV="1">
            <a:off x="4648200" y="3124200"/>
            <a:ext cx="152400" cy="4572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7850" name="Line 10"/>
          <p:cNvSpPr>
            <a:spLocks noChangeShapeType="1"/>
          </p:cNvSpPr>
          <p:nvPr/>
        </p:nvSpPr>
        <p:spPr bwMode="auto">
          <a:xfrm flipH="1" flipV="1">
            <a:off x="5791200" y="2362200"/>
            <a:ext cx="152400" cy="4572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7851" name="Line 11"/>
          <p:cNvSpPr>
            <a:spLocks noChangeShapeType="1"/>
          </p:cNvSpPr>
          <p:nvPr/>
        </p:nvSpPr>
        <p:spPr bwMode="auto">
          <a:xfrm flipH="1">
            <a:off x="6781800" y="2819400"/>
            <a:ext cx="381000" cy="762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187852" name="Object 12"/>
          <p:cNvGraphicFramePr>
            <a:graphicFrameLocks noChangeAspect="1"/>
          </p:cNvGraphicFramePr>
          <p:nvPr/>
        </p:nvGraphicFramePr>
        <p:xfrm>
          <a:off x="3940175" y="5622925"/>
          <a:ext cx="14224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62" name="方程式" r:id="rId8" imgW="558720" imgH="203040" progId="Equation.3">
                  <p:embed/>
                </p:oleObj>
              </mc:Choice>
              <mc:Fallback>
                <p:oleObj name="方程式" r:id="rId8" imgW="558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175" y="5622925"/>
                        <a:ext cx="1422400" cy="51593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2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34B6D5-0CCF-4704-B72D-6B32E135E793}" type="slidenum">
              <a:rPr lang="zh-TW" altLang="en-US"/>
              <a:pPr/>
              <a:t>65</a:t>
            </a:fld>
            <a:endParaRPr lang="en-US" altLang="zh-TW"/>
          </a:p>
        </p:txBody>
      </p:sp>
      <p:sp>
        <p:nvSpPr>
          <p:cNvPr id="119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Hybrid Scheme ODE solver</a:t>
            </a:r>
          </a:p>
        </p:txBody>
      </p:sp>
      <p:sp>
        <p:nvSpPr>
          <p:cNvPr id="1190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663" y="1905000"/>
            <a:ext cx="8796337" cy="4572000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Potential and constraint equations may be integrated using different explicit or implicit schemes</a:t>
            </a:r>
            <a:endParaRPr lang="en-US" altLang="zh-TW" sz="1000">
              <a:ea typeface="新細明體" charset="-120"/>
            </a:endParaRPr>
          </a:p>
          <a:p>
            <a:r>
              <a:rPr lang="en-US" altLang="zh-TW">
                <a:solidFill>
                  <a:schemeClr val="accent1"/>
                </a:solidFill>
                <a:ea typeface="新細明體" charset="-120"/>
              </a:rPr>
              <a:t>Implicit Constraint Direction (ICD) scheme</a:t>
            </a:r>
          </a:p>
        </p:txBody>
      </p:sp>
      <p:pic>
        <p:nvPicPr>
          <p:cNvPr id="1190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8382000" cy="207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90917" name="Object 5"/>
          <p:cNvGraphicFramePr>
            <a:graphicFrameLocks noChangeAspect="1"/>
          </p:cNvGraphicFramePr>
          <p:nvPr/>
        </p:nvGraphicFramePr>
        <p:xfrm>
          <a:off x="1219200" y="1247775"/>
          <a:ext cx="44259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270" name="方程式" r:id="rId4" imgW="1739880" imgH="228600" progId="Equation.3">
                  <p:embed/>
                </p:oleObj>
              </mc:Choice>
              <mc:Fallback>
                <p:oleObj name="方程式" r:id="rId4" imgW="1739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47775"/>
                        <a:ext cx="4425950" cy="58102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0918" name="Object 6"/>
          <p:cNvGraphicFramePr>
            <a:graphicFrameLocks noChangeAspect="1"/>
          </p:cNvGraphicFramePr>
          <p:nvPr/>
        </p:nvGraphicFramePr>
        <p:xfrm>
          <a:off x="6197600" y="1312863"/>
          <a:ext cx="14224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271" name="方程式" r:id="rId6" imgW="558720" imgH="203040" progId="Equation.3">
                  <p:embed/>
                </p:oleObj>
              </mc:Choice>
              <mc:Fallback>
                <p:oleObj name="方程式" r:id="rId6" imgW="558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0" y="1312863"/>
                        <a:ext cx="1422400" cy="51593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42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28EBD-A6FB-4BF3-96ED-F6351758C748}" type="slidenum">
              <a:rPr lang="zh-TW" altLang="en-US"/>
              <a:pPr/>
              <a:t>66</a:t>
            </a:fld>
            <a:endParaRPr lang="en-US" altLang="zh-TW"/>
          </a:p>
        </p:txBody>
      </p:sp>
      <p:sp>
        <p:nvSpPr>
          <p:cNvPr id="119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Step and Project (SAP)</a:t>
            </a:r>
          </a:p>
        </p:txBody>
      </p:sp>
      <p:sp>
        <p:nvSpPr>
          <p:cNvPr id="1191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Solving ICD is computationally expensive</a:t>
            </a:r>
          </a:p>
          <a:p>
            <a:pPr lvl="1"/>
            <a:r>
              <a:rPr lang="en-US" altLang="zh-TW">
                <a:ea typeface="新細明體" charset="-120"/>
              </a:rPr>
              <a:t>needs to find roots of an equation of 5</a:t>
            </a:r>
            <a:r>
              <a:rPr lang="en-US" altLang="zh-TW" i="1">
                <a:latin typeface="Times New Roman" pitchFamily="18" charset="0"/>
                <a:ea typeface="新細明體" charset="-120"/>
              </a:rPr>
              <a:t>N </a:t>
            </a:r>
            <a:r>
              <a:rPr lang="en-US" altLang="zh-TW">
                <a:ea typeface="新細明體" charset="-120"/>
              </a:rPr>
              <a:t>variables</a:t>
            </a:r>
          </a:p>
          <a:p>
            <a:pPr lvl="1"/>
            <a:r>
              <a:rPr lang="en-US" altLang="zh-TW" i="1">
                <a:latin typeface="Times New Roman" pitchFamily="18" charset="0"/>
                <a:ea typeface="新細明體" charset="-120"/>
              </a:rPr>
              <a:t>N</a:t>
            </a:r>
            <a:r>
              <a:rPr lang="en-US" altLang="zh-TW">
                <a:ea typeface="新細明體" charset="-120"/>
              </a:rPr>
              <a:t> is the number of vertices</a:t>
            </a:r>
          </a:p>
          <a:p>
            <a:r>
              <a:rPr lang="en-US" altLang="zh-TW">
                <a:ea typeface="新細明體" charset="-120"/>
              </a:rPr>
              <a:t>Alternative</a:t>
            </a:r>
          </a:p>
          <a:p>
            <a:pPr lvl="1"/>
            <a:r>
              <a:rPr lang="en-US" altLang="zh-TW">
                <a:ea typeface="新細明體" charset="-120"/>
              </a:rPr>
              <a:t>Step forward only the potential forces to unconstrained position </a:t>
            </a:r>
          </a:p>
          <a:p>
            <a:pPr lvl="1"/>
            <a:r>
              <a:rPr lang="en-US" altLang="zh-TW">
                <a:ea typeface="新細明體" charset="-120"/>
              </a:rPr>
              <a:t>Enforce the constraints by projecting        onto the constraint manifold                                  , i.e., find that is close to </a:t>
            </a:r>
          </a:p>
        </p:txBody>
      </p:sp>
      <p:graphicFrame>
        <p:nvGraphicFramePr>
          <p:cNvPr id="1191940" name="Object 4"/>
          <p:cNvGraphicFramePr>
            <a:graphicFrameLocks noChangeAspect="1"/>
          </p:cNvGraphicFramePr>
          <p:nvPr/>
        </p:nvGraphicFramePr>
        <p:xfrm>
          <a:off x="4572000" y="4419600"/>
          <a:ext cx="6778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336" name="方程式" r:id="rId4" imgW="266400" imgH="241200" progId="Equation.3">
                  <p:embed/>
                </p:oleObj>
              </mc:Choice>
              <mc:Fallback>
                <p:oleObj name="方程式" r:id="rId4" imgW="266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19600"/>
                        <a:ext cx="677863" cy="61277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1941" name="Object 5"/>
          <p:cNvGraphicFramePr>
            <a:graphicFrameLocks noChangeAspect="1"/>
          </p:cNvGraphicFramePr>
          <p:nvPr/>
        </p:nvGraphicFramePr>
        <p:xfrm>
          <a:off x="6553200" y="4953000"/>
          <a:ext cx="6778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337" name="方程式" r:id="rId6" imgW="266400" imgH="241200" progId="Equation.3">
                  <p:embed/>
                </p:oleObj>
              </mc:Choice>
              <mc:Fallback>
                <p:oleObj name="方程式" r:id="rId6" imgW="266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953000"/>
                        <a:ext cx="677863" cy="61277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1942" name="Object 6"/>
          <p:cNvGraphicFramePr>
            <a:graphicFrameLocks noChangeAspect="1"/>
          </p:cNvGraphicFramePr>
          <p:nvPr/>
        </p:nvGraphicFramePr>
        <p:xfrm>
          <a:off x="4038600" y="5486400"/>
          <a:ext cx="293687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338" name="方程式" r:id="rId8" imgW="1155600" imgH="253800" progId="Equation.3">
                  <p:embed/>
                </p:oleObj>
              </mc:Choice>
              <mc:Fallback>
                <p:oleObj name="方程式" r:id="rId8" imgW="11556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486400"/>
                        <a:ext cx="2936875" cy="6461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1943" name="Object 7"/>
          <p:cNvGraphicFramePr>
            <a:graphicFrameLocks noChangeAspect="1"/>
          </p:cNvGraphicFramePr>
          <p:nvPr/>
        </p:nvGraphicFramePr>
        <p:xfrm>
          <a:off x="3352800" y="5864225"/>
          <a:ext cx="6778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339" name="方程式" r:id="rId10" imgW="266400" imgH="241200" progId="Equation.3">
                  <p:embed/>
                </p:oleObj>
              </mc:Choice>
              <mc:Fallback>
                <p:oleObj name="方程式" r:id="rId10" imgW="266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864225"/>
                        <a:ext cx="677863" cy="612775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1944" name="Object 8"/>
          <p:cNvGraphicFramePr>
            <a:graphicFrameLocks noChangeAspect="1"/>
          </p:cNvGraphicFramePr>
          <p:nvPr/>
        </p:nvGraphicFramePr>
        <p:xfrm>
          <a:off x="8466138" y="5391150"/>
          <a:ext cx="677862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340" name="方程式" r:id="rId12" imgW="266400" imgH="253800" progId="Equation.3">
                  <p:embed/>
                </p:oleObj>
              </mc:Choice>
              <mc:Fallback>
                <p:oleObj name="方程式" r:id="rId12" imgW="2664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6138" y="5391150"/>
                        <a:ext cx="677862" cy="64611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46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DB64AE-A613-46D0-A9BF-1A2223AA44D9}" type="slidenum">
              <a:rPr lang="zh-TW" altLang="en-US"/>
              <a:pPr/>
              <a:t>67</a:t>
            </a:fld>
            <a:endParaRPr lang="en-US" altLang="zh-TW"/>
          </a:p>
        </p:txBody>
      </p:sp>
      <p:sp>
        <p:nvSpPr>
          <p:cNvPr id="119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10600" cy="1143000"/>
          </a:xfrm>
        </p:spPr>
        <p:txBody>
          <a:bodyPr/>
          <a:lstStyle/>
          <a:p>
            <a:r>
              <a:rPr lang="en-US" altLang="zh-TW" sz="3300" dirty="0">
                <a:ea typeface="新細明體" charset="-120"/>
              </a:rPr>
              <a:t>Efficient Simulation of Inextensible Cloth</a:t>
            </a:r>
            <a:endParaRPr lang="zh-TW" altLang="en-US" sz="3300" dirty="0">
              <a:ea typeface="新細明體" charset="-120"/>
            </a:endParaRPr>
          </a:p>
        </p:txBody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  <a:hlinkClick r:id="rId2" action="ppaction://hlinkfile"/>
              </a:rPr>
              <a:t>Video</a:t>
            </a:r>
            <a:endParaRPr lang="en-US" altLang="zh-TW" dirty="0">
              <a:ea typeface="新細明體" charset="-120"/>
            </a:endParaRPr>
          </a:p>
        </p:txBody>
      </p:sp>
      <p:pic>
        <p:nvPicPr>
          <p:cNvPr id="1165318" name="Picture 6" descr="http://www.cs.columbia.edu/cg/ESIC/all_bal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19400"/>
            <a:ext cx="66675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99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0"/>
            <a:ext cx="8991600" cy="1143000"/>
          </a:xfrm>
        </p:spPr>
        <p:txBody>
          <a:bodyPr/>
          <a:lstStyle/>
          <a:p>
            <a:r>
              <a:rPr lang="en-US" altLang="zh-TW" dirty="0"/>
              <a:t>Subspace clothing simulation using adaptive bases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Siggraph</a:t>
            </a:r>
            <a:r>
              <a:rPr lang="en-US" altLang="zh-TW" dirty="0" smtClean="0"/>
              <a:t> 2014</a:t>
            </a:r>
          </a:p>
          <a:p>
            <a:r>
              <a:rPr lang="en-US" altLang="zh-TW" sz="3200" kern="1200" dirty="0" smtClean="0">
                <a:solidFill>
                  <a:schemeClr val="tx1"/>
                </a:solidFill>
                <a:latin typeface="Arial" charset="0"/>
              </a:rPr>
              <a:t>Simulation using low-dimensional </a:t>
            </a:r>
            <a:r>
              <a:rPr lang="en-US" altLang="zh-TW" sz="3200" kern="1200" dirty="0">
                <a:solidFill>
                  <a:schemeClr val="tx1"/>
                </a:solidFill>
                <a:latin typeface="Arial" charset="0"/>
              </a:rPr>
              <a:t>linear subspaces with temporally adaptive bases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AA6EC-0D80-4AD2-A251-9AAF09BFF4AA}" type="slidenum">
              <a:rPr lang="zh-TW" altLang="en-US" smtClean="0"/>
              <a:pPr/>
              <a:t>68</a:t>
            </a:fld>
            <a:endParaRPr lang="en-US" altLang="zh-TW"/>
          </a:p>
        </p:txBody>
      </p:sp>
      <p:pic>
        <p:nvPicPr>
          <p:cNvPr id="1166338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" r="1551"/>
          <a:stretch/>
        </p:blipFill>
        <p:spPr bwMode="auto">
          <a:xfrm>
            <a:off x="280989" y="1417877"/>
            <a:ext cx="8448944" cy="467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41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r>
              <a:rPr lang="en-US" altLang="zh-TW" dirty="0"/>
              <a:t>A perceptual control space for garment </a:t>
            </a:r>
            <a:r>
              <a:rPr lang="en-US" altLang="zh-TW" dirty="0" smtClean="0"/>
              <a:t>simulation, </a:t>
            </a:r>
            <a:r>
              <a:rPr lang="en-US" altLang="zh-TW" dirty="0" err="1"/>
              <a:t>Siggraph</a:t>
            </a:r>
            <a:r>
              <a:rPr lang="en-US" altLang="zh-TW" dirty="0"/>
              <a:t> 2015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7663" y="1295400"/>
            <a:ext cx="8415337" cy="5029200"/>
          </a:xfrm>
        </p:spPr>
        <p:txBody>
          <a:bodyPr/>
          <a:lstStyle/>
          <a:p>
            <a:r>
              <a:rPr lang="en-US" altLang="zh-TW" dirty="0" smtClean="0"/>
              <a:t>Provide intuitive and art-</a:t>
            </a:r>
            <a:r>
              <a:rPr lang="en-US" altLang="zh-TW" dirty="0" err="1" smtClean="0"/>
              <a:t>directable</a:t>
            </a:r>
            <a:r>
              <a:rPr lang="en-US" altLang="zh-TW" dirty="0" smtClean="0"/>
              <a:t> control</a:t>
            </a:r>
          </a:p>
          <a:p>
            <a:r>
              <a:rPr lang="en-US" altLang="zh-TW" dirty="0" smtClean="0"/>
              <a:t>Learned mapping from common descriptors to simulation parameters</a:t>
            </a:r>
          </a:p>
          <a:p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youtu.be/LJ_zxvsdcrw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AA6EC-0D80-4AD2-A251-9AAF09BFF4AA}" type="slidenum">
              <a:rPr lang="zh-TW" altLang="en-US" smtClean="0"/>
              <a:pPr/>
              <a:t>69</a:t>
            </a:fld>
            <a:endParaRPr lang="en-US" altLang="zh-TW"/>
          </a:p>
        </p:txBody>
      </p:sp>
      <p:pic>
        <p:nvPicPr>
          <p:cNvPr id="116429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35300"/>
            <a:ext cx="6102350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39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D0ADA-1C23-414D-AE7D-958FF558669F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110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Kawabata System (1973)</a:t>
            </a:r>
          </a:p>
        </p:txBody>
      </p:sp>
      <p:sp>
        <p:nvSpPr>
          <p:cNvPr id="110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5040313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Measure the mechanical properties of cloth</a:t>
            </a:r>
          </a:p>
          <a:p>
            <a:pPr lvl="1"/>
            <a:r>
              <a:rPr lang="en-US" altLang="zh-TW">
                <a:ea typeface="新細明體" charset="-120"/>
              </a:rPr>
              <a:t>Bending, shearing, tensile, compression, etc.</a:t>
            </a:r>
          </a:p>
        </p:txBody>
      </p:sp>
      <p:pic>
        <p:nvPicPr>
          <p:cNvPr id="11008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357563"/>
            <a:ext cx="6697663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0805" name="Text Box 5"/>
          <p:cNvSpPr txBox="1">
            <a:spLocks noChangeArrowheads="1"/>
          </p:cNvSpPr>
          <p:nvPr/>
        </p:nvSpPr>
        <p:spPr bwMode="auto">
          <a:xfrm>
            <a:off x="2220913" y="5373688"/>
            <a:ext cx="5230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>
                <a:latin typeface="Tahoma" pitchFamily="34" charset="0"/>
                <a:ea typeface="新細明體" charset="-120"/>
              </a:rPr>
              <a:t>Volino and Magnenat-Thalmann, </a:t>
            </a:r>
            <a:r>
              <a:rPr kumimoji="1" lang="en-US" altLang="zh-TW">
                <a:latin typeface="Arial"/>
                <a:ea typeface="新細明體" charset="-120"/>
              </a:rPr>
              <a:t>“</a:t>
            </a:r>
            <a:r>
              <a:rPr kumimoji="1" lang="en-US" altLang="zh-TW">
                <a:latin typeface="Tahoma" pitchFamily="34" charset="0"/>
                <a:ea typeface="新細明體" charset="-120"/>
              </a:rPr>
              <a:t>Virtual Clothing</a:t>
            </a:r>
            <a:r>
              <a:rPr kumimoji="1" lang="en-US" altLang="zh-TW">
                <a:latin typeface="Arial"/>
                <a:ea typeface="新細明體" charset="-120"/>
              </a:rPr>
              <a:t>”</a:t>
            </a:r>
            <a:endParaRPr kumimoji="1" lang="en-US" altLang="zh-TW">
              <a:latin typeface="Tahoma" pitchFamily="34" charset="0"/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47EA82-6531-413F-83FE-08ABF169B995}" type="slidenum">
              <a:rPr lang="zh-TW" altLang="en-US"/>
              <a:pPr/>
              <a:t>8</a:t>
            </a:fld>
            <a:endParaRPr lang="en-US" altLang="zh-TW"/>
          </a:p>
        </p:txBody>
      </p:sp>
      <p:sp>
        <p:nvSpPr>
          <p:cNvPr id="110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CG Cloth Modeling</a:t>
            </a:r>
          </a:p>
        </p:txBody>
      </p:sp>
      <p:sp>
        <p:nvSpPr>
          <p:cNvPr id="1101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681537"/>
          </a:xfrm>
        </p:spPr>
        <p:txBody>
          <a:bodyPr/>
          <a:lstStyle/>
          <a:p>
            <a:r>
              <a:rPr lang="en-US" altLang="zh-TW">
                <a:ea typeface="新細明體" charset="-120"/>
              </a:rPr>
              <a:t>Geometric approaches</a:t>
            </a:r>
          </a:p>
          <a:p>
            <a:pPr lvl="1"/>
            <a:r>
              <a:rPr lang="en-US" altLang="en-US" sz="2800"/>
              <a:t>Weil (1986) </a:t>
            </a:r>
          </a:p>
          <a:p>
            <a:r>
              <a:rPr lang="en-US" altLang="zh-TW">
                <a:ea typeface="新細明體" charset="-120"/>
              </a:rPr>
              <a:t>Continuum approaches</a:t>
            </a:r>
            <a:r>
              <a:rPr lang="en-US" altLang="en-US" sz="3300"/>
              <a:t> </a:t>
            </a:r>
            <a:endParaRPr lang="en-US" altLang="zh-TW" sz="3300">
              <a:ea typeface="新細明體" charset="-120"/>
            </a:endParaRPr>
          </a:p>
          <a:p>
            <a:pPr lvl="1"/>
            <a:r>
              <a:rPr lang="en-US" altLang="en-US" sz="2800"/>
              <a:t>Feynman (1986) - </a:t>
            </a:r>
            <a:r>
              <a:rPr lang="en-US" altLang="zh-TW" sz="2800">
                <a:ea typeface="新細明體" charset="-120"/>
              </a:rPr>
              <a:t>m</a:t>
            </a:r>
            <a:r>
              <a:rPr lang="en-US" altLang="en-US" sz="2800"/>
              <a:t>inimize strain energy</a:t>
            </a:r>
            <a:endParaRPr lang="en-US" altLang="zh-TW" sz="2800">
              <a:ea typeface="新細明體" charset="-120"/>
            </a:endParaRPr>
          </a:p>
          <a:p>
            <a:pPr lvl="1"/>
            <a:r>
              <a:rPr lang="en-US" altLang="en-US" sz="2800"/>
              <a:t>Terzopoulos et al. (1987) - </a:t>
            </a:r>
            <a:r>
              <a:rPr lang="en-US" altLang="zh-TW" sz="2800">
                <a:ea typeface="新細明體" charset="-120"/>
              </a:rPr>
              <a:t>e</a:t>
            </a:r>
            <a:r>
              <a:rPr lang="en-US" altLang="en-US" sz="2800"/>
              <a:t>lasticity-based forces </a:t>
            </a:r>
            <a:endParaRPr lang="en-US" altLang="zh-TW" sz="2800">
              <a:ea typeface="新細明體" charset="-120"/>
            </a:endParaRPr>
          </a:p>
          <a:p>
            <a:pPr lvl="1"/>
            <a:r>
              <a:rPr lang="en-US" altLang="en-US" sz="2800"/>
              <a:t>Thalmanns (1990 on) – </a:t>
            </a:r>
            <a:r>
              <a:rPr lang="en-US" altLang="zh-TW" sz="2800">
                <a:ea typeface="新細明體" charset="-120"/>
              </a:rPr>
              <a:t>virtual c</a:t>
            </a:r>
            <a:r>
              <a:rPr lang="en-US" altLang="en-US" sz="2800"/>
              <a:t>lothing</a:t>
            </a:r>
          </a:p>
          <a:p>
            <a:pPr>
              <a:buFontTx/>
              <a:buNone/>
            </a:pPr>
            <a:endParaRPr lang="zh-TW" altLang="en-US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smtClean="0"/>
              <a:t>ILE5030 Computer Animation and Special Effects 16F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F10F50-76D1-4CEC-BE03-C48E598BA18A}" type="slidenum">
              <a:rPr lang="zh-TW" altLang="en-US"/>
              <a:pPr/>
              <a:t>9</a:t>
            </a:fld>
            <a:endParaRPr lang="en-US" altLang="zh-TW"/>
          </a:p>
        </p:txBody>
      </p:sp>
      <p:sp>
        <p:nvSpPr>
          <p:cNvPr id="110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CG Cloth Modeling (cont.)</a:t>
            </a:r>
          </a:p>
        </p:txBody>
      </p:sp>
      <p:sp>
        <p:nvSpPr>
          <p:cNvPr id="110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5040312"/>
          </a:xfrm>
        </p:spPr>
        <p:txBody>
          <a:bodyPr/>
          <a:lstStyle/>
          <a:p>
            <a:r>
              <a:rPr lang="en-US" altLang="zh-TW" sz="2700">
                <a:ea typeface="新細明體" charset="-120"/>
              </a:rPr>
              <a:t>Particle-based approaches</a:t>
            </a:r>
          </a:p>
          <a:p>
            <a:pPr lvl="1"/>
            <a:r>
              <a:rPr lang="en-US" altLang="en-US" sz="2400"/>
              <a:t>Haumann (1987) - Mass-spring model</a:t>
            </a:r>
          </a:p>
          <a:p>
            <a:pPr lvl="1"/>
            <a:r>
              <a:rPr lang="en-US" altLang="en-US" sz="2400"/>
              <a:t>Breen et al. (1991-94) - Particle-based model</a:t>
            </a:r>
            <a:endParaRPr lang="en-US" altLang="zh-TW" sz="2400">
              <a:ea typeface="新細明體" charset="-120"/>
            </a:endParaRPr>
          </a:p>
          <a:p>
            <a:pPr lvl="1"/>
            <a:r>
              <a:rPr lang="en-US" altLang="en-US" sz="2400"/>
              <a:t>Baraff &amp; Witkin (</a:t>
            </a:r>
            <a:r>
              <a:rPr lang="en-US" altLang="zh-TW" sz="2200">
                <a:ea typeface="新細明體" charset="-120"/>
              </a:rPr>
              <a:t>SIGGRAPH’</a:t>
            </a:r>
            <a:r>
              <a:rPr lang="en-US" altLang="en-US" sz="2400"/>
              <a:t>98) - Implicit integration</a:t>
            </a:r>
          </a:p>
          <a:p>
            <a:r>
              <a:rPr lang="en-US" altLang="zh-TW" sz="2700">
                <a:ea typeface="新細明體" charset="-120"/>
              </a:rPr>
              <a:t>Misc.</a:t>
            </a:r>
          </a:p>
          <a:p>
            <a:pPr lvl="1"/>
            <a:r>
              <a:rPr lang="en-US" altLang="en-US" sz="2400"/>
              <a:t>Eberhardt et al. (1995)</a:t>
            </a:r>
            <a:r>
              <a:rPr lang="en-US" altLang="zh-TW" sz="2400">
                <a:ea typeface="新細明體" charset="-120"/>
              </a:rPr>
              <a:t> - </a:t>
            </a:r>
            <a:r>
              <a:rPr lang="en-US" altLang="en-US" sz="2400"/>
              <a:t>Modeling knits</a:t>
            </a:r>
            <a:endParaRPr lang="en-US" altLang="zh-TW" sz="2400">
              <a:ea typeface="新細明體" charset="-120"/>
            </a:endParaRPr>
          </a:p>
          <a:p>
            <a:pPr lvl="1"/>
            <a:r>
              <a:rPr lang="en-US" altLang="zh-TW" sz="2400">
                <a:ea typeface="新細明體" charset="-120"/>
              </a:rPr>
              <a:t>Ko &amp; Choi (</a:t>
            </a:r>
            <a:r>
              <a:rPr lang="en-US" altLang="zh-TW" sz="2200">
                <a:ea typeface="新細明體" charset="-120"/>
              </a:rPr>
              <a:t>SIGGRAPH’</a:t>
            </a:r>
            <a:r>
              <a:rPr lang="en-US" altLang="zh-TW" sz="2400">
                <a:ea typeface="新細明體" charset="-120"/>
              </a:rPr>
              <a:t>02) - Buckling model</a:t>
            </a:r>
          </a:p>
          <a:p>
            <a:pPr lvl="1"/>
            <a:r>
              <a:rPr lang="en-US" altLang="zh-TW" sz="2200">
                <a:ea typeface="新細明體" charset="-120"/>
              </a:rPr>
              <a:t>Goldenthal et al. (SIGGRAPH’07) - Lagrangian mechanics</a:t>
            </a:r>
          </a:p>
          <a:p>
            <a:pPr lvl="1"/>
            <a:r>
              <a:rPr lang="en-US" altLang="zh-TW" sz="2200">
                <a:ea typeface="新細明體" charset="-120"/>
              </a:rPr>
              <a:t>Kaldor, James, Marschner (SIGGRAPH’08) - yarn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993399"/>
      </a:dk1>
      <a:lt1>
        <a:srgbClr val="FFFFFF"/>
      </a:lt1>
      <a:dk2>
        <a:srgbClr val="000000"/>
      </a:dk2>
      <a:lt2>
        <a:srgbClr val="FFFFFF"/>
      </a:lt2>
      <a:accent1>
        <a:srgbClr val="FF6633"/>
      </a:accent1>
      <a:accent2>
        <a:srgbClr val="B9D300"/>
      </a:accent2>
      <a:accent3>
        <a:srgbClr val="AAAAAA"/>
      </a:accent3>
      <a:accent4>
        <a:srgbClr val="DADADA"/>
      </a:accent4>
      <a:accent5>
        <a:srgbClr val="FFB8AD"/>
      </a:accent5>
      <a:accent6>
        <a:srgbClr val="A7BF00"/>
      </a:accent6>
      <a:hlink>
        <a:srgbClr val="62BD19"/>
      </a:hlink>
      <a:folHlink>
        <a:srgbClr val="99339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993399"/>
        </a:dk1>
        <a:lt1>
          <a:srgbClr val="FFFFFF"/>
        </a:lt1>
        <a:dk2>
          <a:srgbClr val="000000"/>
        </a:dk2>
        <a:lt2>
          <a:srgbClr val="FFFFFF"/>
        </a:lt2>
        <a:accent1>
          <a:srgbClr val="FF6633"/>
        </a:accent1>
        <a:accent2>
          <a:srgbClr val="B9D300"/>
        </a:accent2>
        <a:accent3>
          <a:srgbClr val="AAAAAA"/>
        </a:accent3>
        <a:accent4>
          <a:srgbClr val="DADADA"/>
        </a:accent4>
        <a:accent5>
          <a:srgbClr val="FFB8AD"/>
        </a:accent5>
        <a:accent6>
          <a:srgbClr val="A7BF00"/>
        </a:accent6>
        <a:hlink>
          <a:srgbClr val="62BD19"/>
        </a:hlink>
        <a:folHlink>
          <a:srgbClr val="9933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18564</TotalTime>
  <Words>2590</Words>
  <Application>Microsoft Office PowerPoint</Application>
  <PresentationFormat>如螢幕大小 (4:3)</PresentationFormat>
  <Paragraphs>526</Paragraphs>
  <Slides>69</Slides>
  <Notes>18</Notes>
  <HiddenSlides>11</HiddenSlides>
  <MMClips>3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69</vt:i4>
      </vt:variant>
    </vt:vector>
  </HeadingPairs>
  <TitlesOfParts>
    <vt:vector size="73" baseType="lpstr">
      <vt:lpstr>Custom Design</vt:lpstr>
      <vt:lpstr>Equation</vt:lpstr>
      <vt:lpstr>Image</vt:lpstr>
      <vt:lpstr>方程式</vt:lpstr>
      <vt:lpstr>Cloth Animation</vt:lpstr>
      <vt:lpstr>Outline</vt:lpstr>
      <vt:lpstr>Why cloth simulation?</vt:lpstr>
      <vt:lpstr>Challenges of Cloth Simulation</vt:lpstr>
      <vt:lpstr>Cloth Modeling</vt:lpstr>
      <vt:lpstr>The Drapemeter (1950)</vt:lpstr>
      <vt:lpstr>Kawabata System (1973)</vt:lpstr>
      <vt:lpstr>CG Cloth Modeling</vt:lpstr>
      <vt:lpstr>CG Cloth Modeling (cont.)</vt:lpstr>
      <vt:lpstr>Continuum Approaches</vt:lpstr>
      <vt:lpstr>Continuum Approaches</vt:lpstr>
      <vt:lpstr>Feynman (1986)</vt:lpstr>
      <vt:lpstr>Terzopoulos et al. (1987)</vt:lpstr>
      <vt:lpstr>Terzopoulos et al. Results</vt:lpstr>
      <vt:lpstr>Terzopoulos et al. Results</vt:lpstr>
      <vt:lpstr>Thalmann (1990 - Present)</vt:lpstr>
      <vt:lpstr>Thalmann et al. Results</vt:lpstr>
      <vt:lpstr>Thalmann et al. Results (1995)</vt:lpstr>
      <vt:lpstr>Thalmann et al. Results (2005)</vt:lpstr>
      <vt:lpstr>Particle-based Approaches</vt:lpstr>
      <vt:lpstr>Particle-based Approaches</vt:lpstr>
      <vt:lpstr>Breen et al.(1994) – statics</vt:lpstr>
      <vt:lpstr>Breen et al.(1994)</vt:lpstr>
      <vt:lpstr>Breen et al. Results</vt:lpstr>
      <vt:lpstr>Breen et al. Results</vt:lpstr>
      <vt:lpstr>Extend to include dynamics  </vt:lpstr>
      <vt:lpstr>Mass-spring Model</vt:lpstr>
      <vt:lpstr>Baraff and Witkin (1998)</vt:lpstr>
      <vt:lpstr>Baraff and Witkin Results</vt:lpstr>
      <vt:lpstr>Newton’s 2nd Law of Motion</vt:lpstr>
      <vt:lpstr>Different Equation Basics (review)</vt:lpstr>
      <vt:lpstr>Explicit Euler (review)</vt:lpstr>
      <vt:lpstr>Implicit Euler</vt:lpstr>
      <vt:lpstr>Approximation using Taylor Series</vt:lpstr>
      <vt:lpstr>Approximation using Taylor Series</vt:lpstr>
      <vt:lpstr>Solving the Implicit Integration</vt:lpstr>
      <vt:lpstr>Solving the Implicit Integration</vt:lpstr>
      <vt:lpstr>Solving the Implicit Integration</vt:lpstr>
      <vt:lpstr>Solving the Implicit Integration</vt:lpstr>
      <vt:lpstr>Triangle-based Cloth Model</vt:lpstr>
      <vt:lpstr>Basic Idea </vt:lpstr>
      <vt:lpstr>Stretch/Compression Measure</vt:lpstr>
      <vt:lpstr>PowerPoint 簡報</vt:lpstr>
      <vt:lpstr>Forces as Energy Functions</vt:lpstr>
      <vt:lpstr>Shear Forces</vt:lpstr>
      <vt:lpstr>Bending Forces</vt:lpstr>
      <vt:lpstr>Damping Forces</vt:lpstr>
      <vt:lpstr>Constraints</vt:lpstr>
      <vt:lpstr>Zero-acceleration Constraints</vt:lpstr>
      <vt:lpstr>Non-axis zero acceleration constraints</vt:lpstr>
      <vt:lpstr>Verification</vt:lpstr>
      <vt:lpstr>Arbitrary Velocity Constraints</vt:lpstr>
      <vt:lpstr>Higher-order implicit methods</vt:lpstr>
      <vt:lpstr>Miscellaneous Approaches</vt:lpstr>
      <vt:lpstr>Eberhardt et al. (1995)</vt:lpstr>
      <vt:lpstr>Eberhardt et al. Results</vt:lpstr>
      <vt:lpstr>Avoiding Stiffness</vt:lpstr>
      <vt:lpstr>Ko, Choi (SIGGRAPH 2002)</vt:lpstr>
      <vt:lpstr>Ko, Choi (2002)</vt:lpstr>
      <vt:lpstr>Ko and Choi results</vt:lpstr>
      <vt:lpstr>Cloth Model Based on  Constrained Lagrange Mechanics</vt:lpstr>
      <vt:lpstr>Quick Tutorial on Lagrangian Mechanics</vt:lpstr>
      <vt:lpstr>Quick Tutorial on Lagrangian Mechanics</vt:lpstr>
      <vt:lpstr>Cloth Model Based on  Constrained Lagrange Mechanics</vt:lpstr>
      <vt:lpstr>Hybrid Scheme ODE solver</vt:lpstr>
      <vt:lpstr>Step and Project (SAP)</vt:lpstr>
      <vt:lpstr>Efficient Simulation of Inextensible Cloth</vt:lpstr>
      <vt:lpstr>Subspace clothing simulation using adaptive bases</vt:lpstr>
      <vt:lpstr>A perceptual control space for garment simulation, Siggraph 2015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Overby</dc:creator>
  <cp:lastModifiedBy>Steve</cp:lastModifiedBy>
  <cp:revision>497</cp:revision>
  <dcterms:created xsi:type="dcterms:W3CDTF">2003-01-26T07:16:40Z</dcterms:created>
  <dcterms:modified xsi:type="dcterms:W3CDTF">2016-12-12T12:43:44Z</dcterms:modified>
</cp:coreProperties>
</file>